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0"/>
  </p:notesMasterIdLst>
  <p:handoutMasterIdLst>
    <p:handoutMasterId r:id="rId31"/>
  </p:handoutMasterIdLst>
  <p:sldIdLst>
    <p:sldId id="257" r:id="rId5"/>
    <p:sldId id="308" r:id="rId6"/>
    <p:sldId id="301" r:id="rId7"/>
    <p:sldId id="309" r:id="rId8"/>
    <p:sldId id="261" r:id="rId9"/>
    <p:sldId id="264" r:id="rId10"/>
    <p:sldId id="266" r:id="rId11"/>
    <p:sldId id="267" r:id="rId12"/>
    <p:sldId id="268" r:id="rId13"/>
    <p:sldId id="277" r:id="rId14"/>
    <p:sldId id="312" r:id="rId15"/>
    <p:sldId id="274" r:id="rId16"/>
    <p:sldId id="311" r:id="rId17"/>
    <p:sldId id="270" r:id="rId18"/>
    <p:sldId id="271" r:id="rId19"/>
    <p:sldId id="282" r:id="rId20"/>
    <p:sldId id="283" r:id="rId21"/>
    <p:sldId id="313" r:id="rId22"/>
    <p:sldId id="314" r:id="rId23"/>
    <p:sldId id="279" r:id="rId24"/>
    <p:sldId id="302" r:id="rId25"/>
    <p:sldId id="315" r:id="rId26"/>
    <p:sldId id="316" r:id="rId27"/>
    <p:sldId id="291" r:id="rId28"/>
    <p:sldId id="28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Wright" initials="" lastIdx="15" clrIdx="0"/>
  <p:cmAuthor id="1" name="Wright, Kristen W" initials="WKW" lastIdx="8" clrIdx="1">
    <p:extLst/>
  </p:cmAuthor>
  <p:cmAuthor id="2" name="Wright, Kristen KW" initials="WKK" lastIdx="37" clrIdx="2">
    <p:extLst>
      <p:ext uri="{19B8F6BF-5375-455C-9EA6-DF929625EA0E}">
        <p15:presenceInfo xmlns:p15="http://schemas.microsoft.com/office/powerpoint/2012/main" userId="S-1-5-21-2111342016-1906211764-3376078148-108972" providerId="AD"/>
      </p:ext>
    </p:extLst>
  </p:cmAuthor>
  <p:cmAuthor id="3" name="Paventy, Christopher G" initials="PCG" lastIdx="21" clrIdx="3">
    <p:extLst>
      <p:ext uri="{19B8F6BF-5375-455C-9EA6-DF929625EA0E}">
        <p15:presenceInfo xmlns:p15="http://schemas.microsoft.com/office/powerpoint/2012/main" userId="S-1-5-21-2111342016-1906211764-3376078148-1190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77831" autoAdjust="0"/>
  </p:normalViewPr>
  <p:slideViewPr>
    <p:cSldViewPr snapToGrid="0" snapToObjects="1">
      <p:cViewPr varScale="1">
        <p:scale>
          <a:sx n="118" d="100"/>
          <a:sy n="118" d="100"/>
        </p:scale>
        <p:origin x="5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200" d="100"/>
          <a:sy n="200" d="100"/>
        </p:scale>
        <p:origin x="144" y="-33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181220590669"/>
          <c:y val="0.116787358547395"/>
          <c:w val="0.87311863044146598"/>
          <c:h val="0.50047652854868596"/>
        </c:manualLayout>
      </c:layout>
      <c:barChart>
        <c:barDir val="col"/>
        <c:grouping val="stacked"/>
        <c:varyColors val="0"/>
        <c:ser>
          <c:idx val="0"/>
          <c:order val="0"/>
          <c:tx>
            <c:strRef>
              <c:f>Sheet1!$B$1</c:f>
              <c:strCache>
                <c:ptCount val="1"/>
                <c:pt idx="0">
                  <c:v>Water &amp; Related Resources</c:v>
                </c:pt>
              </c:strCache>
            </c:strRef>
          </c:tx>
          <c:spPr>
            <a:solidFill>
              <a:srgbClr val="05E6EB"/>
            </a:solidFill>
            <a:ln>
              <a:solidFill>
                <a:srgbClr val="000000"/>
              </a:solidFill>
            </a:ln>
          </c:spPr>
          <c:invertIfNegative val="0"/>
          <c:cat>
            <c:strRef>
              <c:f>Sheet1!$A$2:$A$27</c:f>
              <c:strCache>
                <c:ptCount val="9"/>
                <c:pt idx="0">
                  <c:v>2010</c:v>
                </c:pt>
                <c:pt idx="1">
                  <c:v>2011</c:v>
                </c:pt>
                <c:pt idx="2">
                  <c:v>2012</c:v>
                </c:pt>
                <c:pt idx="3">
                  <c:v>2013</c:v>
                </c:pt>
                <c:pt idx="4">
                  <c:v>2014</c:v>
                </c:pt>
                <c:pt idx="5">
                  <c:v>2015 Enacted</c:v>
                </c:pt>
                <c:pt idx="6">
                  <c:v>2016 Enacted</c:v>
                </c:pt>
                <c:pt idx="7">
                  <c:v>2017 Enacted</c:v>
                </c:pt>
                <c:pt idx="8">
                  <c:v>2018 PB</c:v>
                </c:pt>
              </c:strCache>
            </c:strRef>
          </c:cat>
          <c:val>
            <c:numRef>
              <c:f>Sheet1!$B$2:$B$27</c:f>
              <c:numCache>
                <c:formatCode>_("$"* #,##0_);_("$"* \(#,##0\);_("$"* "-"??_);_(@_)</c:formatCode>
                <c:ptCount val="9"/>
                <c:pt idx="0">
                  <c:v>961.15800000000002</c:v>
                </c:pt>
                <c:pt idx="1">
                  <c:v>911.673</c:v>
                </c:pt>
                <c:pt idx="2">
                  <c:v>895</c:v>
                </c:pt>
                <c:pt idx="3">
                  <c:v>848</c:v>
                </c:pt>
                <c:pt idx="4">
                  <c:v>954</c:v>
                </c:pt>
                <c:pt idx="5">
                  <c:v>977.63099999999997</c:v>
                </c:pt>
                <c:pt idx="6">
                  <c:v>1118.972</c:v>
                </c:pt>
                <c:pt idx="7">
                  <c:v>1156</c:v>
                </c:pt>
                <c:pt idx="8">
                  <c:v>960</c:v>
                </c:pt>
              </c:numCache>
            </c:numRef>
          </c:val>
        </c:ser>
        <c:ser>
          <c:idx val="1"/>
          <c:order val="1"/>
          <c:tx>
            <c:strRef>
              <c:f>Sheet1!$C$1</c:f>
              <c:strCache>
                <c:ptCount val="1"/>
                <c:pt idx="0">
                  <c:v>Central Valley Project Restoration Fund</c:v>
                </c:pt>
              </c:strCache>
            </c:strRef>
          </c:tx>
          <c:spPr>
            <a:solidFill>
              <a:srgbClr val="3270FA"/>
            </a:solidFill>
            <a:ln>
              <a:solidFill>
                <a:srgbClr val="000000"/>
              </a:solidFill>
            </a:ln>
          </c:spPr>
          <c:invertIfNegative val="0"/>
          <c:cat>
            <c:strRef>
              <c:f>Sheet1!$A$2:$A$27</c:f>
              <c:strCache>
                <c:ptCount val="9"/>
                <c:pt idx="0">
                  <c:v>2010</c:v>
                </c:pt>
                <c:pt idx="1">
                  <c:v>2011</c:v>
                </c:pt>
                <c:pt idx="2">
                  <c:v>2012</c:v>
                </c:pt>
                <c:pt idx="3">
                  <c:v>2013</c:v>
                </c:pt>
                <c:pt idx="4">
                  <c:v>2014</c:v>
                </c:pt>
                <c:pt idx="5">
                  <c:v>2015 Enacted</c:v>
                </c:pt>
                <c:pt idx="6">
                  <c:v>2016 Enacted</c:v>
                </c:pt>
                <c:pt idx="7">
                  <c:v>2017 Enacted</c:v>
                </c:pt>
                <c:pt idx="8">
                  <c:v>2018 PB</c:v>
                </c:pt>
              </c:strCache>
            </c:strRef>
          </c:cat>
          <c:val>
            <c:numRef>
              <c:f>Sheet1!$C$2:$C$27</c:f>
              <c:numCache>
                <c:formatCode>_("$"* #,##0_);_("$"* \(#,##0\);_("$"* "-"??_);_(@_)</c:formatCode>
                <c:ptCount val="9"/>
                <c:pt idx="0">
                  <c:v>35.357999999999997</c:v>
                </c:pt>
                <c:pt idx="1">
                  <c:v>35.357999999999997</c:v>
                </c:pt>
                <c:pt idx="2">
                  <c:v>53.067999999999998</c:v>
                </c:pt>
                <c:pt idx="3">
                  <c:v>53.393000000000001</c:v>
                </c:pt>
                <c:pt idx="4">
                  <c:v>56.9</c:v>
                </c:pt>
                <c:pt idx="5">
                  <c:v>56.994999999999997</c:v>
                </c:pt>
                <c:pt idx="6">
                  <c:v>49.527999999999999</c:v>
                </c:pt>
                <c:pt idx="7">
                  <c:v>55.606000000000002</c:v>
                </c:pt>
                <c:pt idx="8">
                  <c:v>41.4</c:v>
                </c:pt>
              </c:numCache>
            </c:numRef>
          </c:val>
        </c:ser>
        <c:ser>
          <c:idx val="2"/>
          <c:order val="2"/>
          <c:tx>
            <c:strRef>
              <c:f>Sheet1!$D$1</c:f>
              <c:strCache>
                <c:ptCount val="1"/>
                <c:pt idx="0">
                  <c:v>Policy and Administration</c:v>
                </c:pt>
              </c:strCache>
            </c:strRef>
          </c:tx>
          <c:spPr>
            <a:solidFill>
              <a:srgbClr val="00B050"/>
            </a:solidFill>
            <a:ln>
              <a:solidFill>
                <a:schemeClr val="tx1"/>
              </a:solidFill>
            </a:ln>
          </c:spPr>
          <c:invertIfNegative val="0"/>
          <c:cat>
            <c:strRef>
              <c:f>Sheet1!$A$2:$A$27</c:f>
              <c:strCache>
                <c:ptCount val="9"/>
                <c:pt idx="0">
                  <c:v>2010</c:v>
                </c:pt>
                <c:pt idx="1">
                  <c:v>2011</c:v>
                </c:pt>
                <c:pt idx="2">
                  <c:v>2012</c:v>
                </c:pt>
                <c:pt idx="3">
                  <c:v>2013</c:v>
                </c:pt>
                <c:pt idx="4">
                  <c:v>2014</c:v>
                </c:pt>
                <c:pt idx="5">
                  <c:v>2015 Enacted</c:v>
                </c:pt>
                <c:pt idx="6">
                  <c:v>2016 Enacted</c:v>
                </c:pt>
                <c:pt idx="7">
                  <c:v>2017 Enacted</c:v>
                </c:pt>
                <c:pt idx="8">
                  <c:v>2018 PB</c:v>
                </c:pt>
              </c:strCache>
            </c:strRef>
          </c:cat>
          <c:val>
            <c:numRef>
              <c:f>Sheet1!$D$2:$D$27</c:f>
              <c:numCache>
                <c:formatCode>_("$"* #,##0_);_("$"* \(#,##0\);_("$"* "-"??_);_(@_)</c:formatCode>
                <c:ptCount val="9"/>
                <c:pt idx="0">
                  <c:v>61.2</c:v>
                </c:pt>
                <c:pt idx="1">
                  <c:v>61.078000000000003</c:v>
                </c:pt>
                <c:pt idx="2">
                  <c:v>60</c:v>
                </c:pt>
                <c:pt idx="3">
                  <c:v>56.862000000000002</c:v>
                </c:pt>
                <c:pt idx="4">
                  <c:v>60</c:v>
                </c:pt>
                <c:pt idx="5">
                  <c:v>58.5</c:v>
                </c:pt>
                <c:pt idx="6">
                  <c:v>59.5</c:v>
                </c:pt>
                <c:pt idx="7">
                  <c:v>59.4</c:v>
                </c:pt>
                <c:pt idx="8">
                  <c:v>59</c:v>
                </c:pt>
              </c:numCache>
            </c:numRef>
          </c:val>
        </c:ser>
        <c:ser>
          <c:idx val="3"/>
          <c:order val="3"/>
          <c:tx>
            <c:strRef>
              <c:f>Sheet1!$E$1</c:f>
              <c:strCache>
                <c:ptCount val="1"/>
                <c:pt idx="0">
                  <c:v>California Bay-Delta Restoration</c:v>
                </c:pt>
              </c:strCache>
            </c:strRef>
          </c:tx>
          <c:spPr>
            <a:solidFill>
              <a:srgbClr val="EC5D40"/>
            </a:solidFill>
            <a:ln>
              <a:solidFill>
                <a:srgbClr val="000000"/>
              </a:solidFill>
            </a:ln>
          </c:spPr>
          <c:invertIfNegative val="0"/>
          <c:cat>
            <c:strRef>
              <c:f>Sheet1!$A$2:$A$27</c:f>
              <c:strCache>
                <c:ptCount val="9"/>
                <c:pt idx="0">
                  <c:v>2010</c:v>
                </c:pt>
                <c:pt idx="1">
                  <c:v>2011</c:v>
                </c:pt>
                <c:pt idx="2">
                  <c:v>2012</c:v>
                </c:pt>
                <c:pt idx="3">
                  <c:v>2013</c:v>
                </c:pt>
                <c:pt idx="4">
                  <c:v>2014</c:v>
                </c:pt>
                <c:pt idx="5">
                  <c:v>2015 Enacted</c:v>
                </c:pt>
                <c:pt idx="6">
                  <c:v>2016 Enacted</c:v>
                </c:pt>
                <c:pt idx="7">
                  <c:v>2017 Enacted</c:v>
                </c:pt>
                <c:pt idx="8">
                  <c:v>2018 PB</c:v>
                </c:pt>
              </c:strCache>
            </c:strRef>
          </c:cat>
          <c:val>
            <c:numRef>
              <c:f>Sheet1!$E$2:$E$27</c:f>
              <c:numCache>
                <c:formatCode>_("$"* #,##0_);_("$"* \(#,##0\);_("$"* "-"??_);_(@_)</c:formatCode>
                <c:ptCount val="9"/>
                <c:pt idx="0">
                  <c:v>40</c:v>
                </c:pt>
                <c:pt idx="1">
                  <c:v>39.92</c:v>
                </c:pt>
                <c:pt idx="2">
                  <c:v>39.651000000000003</c:v>
                </c:pt>
                <c:pt idx="3">
                  <c:v>37.576999999999998</c:v>
                </c:pt>
                <c:pt idx="4">
                  <c:v>37</c:v>
                </c:pt>
                <c:pt idx="5">
                  <c:v>37</c:v>
                </c:pt>
                <c:pt idx="6">
                  <c:v>37</c:v>
                </c:pt>
                <c:pt idx="7">
                  <c:v>36.9</c:v>
                </c:pt>
                <c:pt idx="8">
                  <c:v>36.9</c:v>
                </c:pt>
              </c:numCache>
            </c:numRef>
          </c:val>
        </c:ser>
        <c:dLbls>
          <c:showLegendKey val="0"/>
          <c:showVal val="0"/>
          <c:showCatName val="0"/>
          <c:showSerName val="0"/>
          <c:showPercent val="0"/>
          <c:showBubbleSize val="0"/>
        </c:dLbls>
        <c:gapWidth val="150"/>
        <c:overlap val="100"/>
        <c:axId val="171308032"/>
        <c:axId val="169458856"/>
      </c:barChart>
      <c:catAx>
        <c:axId val="171308032"/>
        <c:scaling>
          <c:orientation val="minMax"/>
        </c:scaling>
        <c:delete val="0"/>
        <c:axPos val="b"/>
        <c:numFmt formatCode="General" sourceLinked="1"/>
        <c:majorTickMark val="out"/>
        <c:minorTickMark val="none"/>
        <c:tickLblPos val="nextTo"/>
        <c:txPr>
          <a:bodyPr rot="-3060000"/>
          <a:lstStyle/>
          <a:p>
            <a:pPr>
              <a:defRPr sz="1100" baseline="0">
                <a:solidFill>
                  <a:schemeClr val="bg1"/>
                </a:solidFill>
              </a:defRPr>
            </a:pPr>
            <a:endParaRPr lang="en-US"/>
          </a:p>
        </c:txPr>
        <c:crossAx val="169458856"/>
        <c:crosses val="autoZero"/>
        <c:auto val="1"/>
        <c:lblAlgn val="ctr"/>
        <c:lblOffset val="0"/>
        <c:noMultiLvlLbl val="0"/>
      </c:catAx>
      <c:valAx>
        <c:axId val="169458856"/>
        <c:scaling>
          <c:orientation val="minMax"/>
        </c:scaling>
        <c:delete val="0"/>
        <c:axPos val="l"/>
        <c:majorGridlines>
          <c:spPr>
            <a:ln>
              <a:solidFill>
                <a:schemeClr val="bg1"/>
              </a:solidFill>
            </a:ln>
          </c:spPr>
        </c:majorGridlines>
        <c:numFmt formatCode="_(&quot;$&quot;* #,##0_);_(&quot;$&quot;* \(#,##0\);_(&quot;$&quot;* &quot;-&quot;??_);_(@_)" sourceLinked="1"/>
        <c:majorTickMark val="out"/>
        <c:minorTickMark val="none"/>
        <c:tickLblPos val="nextTo"/>
        <c:txPr>
          <a:bodyPr/>
          <a:lstStyle/>
          <a:p>
            <a:pPr>
              <a:defRPr baseline="0">
                <a:solidFill>
                  <a:schemeClr val="bg1"/>
                </a:solidFill>
              </a:defRPr>
            </a:pPr>
            <a:endParaRPr lang="en-US"/>
          </a:p>
        </c:txPr>
        <c:crossAx val="171308032"/>
        <c:crosses val="autoZero"/>
        <c:crossBetween val="between"/>
      </c:valAx>
      <c:spPr>
        <a:noFill/>
        <a:ln w="25401">
          <a:noFill/>
        </a:ln>
      </c:spPr>
    </c:plotArea>
    <c:legend>
      <c:legendPos val="b"/>
      <c:legendEntry>
        <c:idx val="2"/>
        <c:txPr>
          <a:bodyPr/>
          <a:lstStyle/>
          <a:p>
            <a:pPr>
              <a:defRPr sz="1200" baseline="0">
                <a:solidFill>
                  <a:schemeClr val="bg1"/>
                </a:solidFill>
              </a:defRPr>
            </a:pPr>
            <a:endParaRPr lang="en-US"/>
          </a:p>
        </c:txPr>
      </c:legendEntry>
      <c:layout>
        <c:manualLayout>
          <c:xMode val="edge"/>
          <c:yMode val="edge"/>
          <c:x val="2.7244094488189E-2"/>
          <c:y val="0.77459780382650101"/>
          <c:w val="0.745812111323922"/>
          <c:h val="0.21979013085171001"/>
        </c:manualLayout>
      </c:layout>
      <c:overlay val="0"/>
      <c:txPr>
        <a:bodyPr/>
        <a:lstStyle/>
        <a:p>
          <a:pPr>
            <a:defRPr sz="1200" baseline="0">
              <a:solidFill>
                <a:schemeClr val="bg1"/>
              </a:solidFill>
            </a:defRPr>
          </a:pPr>
          <a:endParaRPr lang="en-US"/>
        </a:p>
      </c:txPr>
    </c:legend>
    <c:plotVisOnly val="1"/>
    <c:dispBlanksAs val="gap"/>
    <c:showDLblsOverMax val="0"/>
  </c:chart>
  <c:txPr>
    <a:bodyPr/>
    <a:lstStyle/>
    <a:p>
      <a:pPr>
        <a:defRPr sz="14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rAngAx val="0"/>
      <c:perspective val="50"/>
    </c:view3D>
    <c:floor>
      <c:thickness val="0"/>
    </c:floor>
    <c:sideWall>
      <c:thickness val="0"/>
    </c:sideWall>
    <c:backWall>
      <c:thickness val="0"/>
    </c:backWall>
    <c:plotArea>
      <c:layout>
        <c:manualLayout>
          <c:layoutTarget val="inner"/>
          <c:xMode val="edge"/>
          <c:yMode val="edge"/>
          <c:x val="9.5238095238095496E-2"/>
          <c:y val="0"/>
          <c:w val="0.76199825021872503"/>
          <c:h val="1"/>
        </c:manualLayout>
      </c:layout>
      <c:pie3DChart>
        <c:varyColors val="1"/>
        <c:ser>
          <c:idx val="0"/>
          <c:order val="0"/>
          <c:tx>
            <c:strRef>
              <c:f>Sheet1!$B$1</c:f>
              <c:strCache>
                <c:ptCount val="1"/>
                <c:pt idx="0">
                  <c:v>FY 2018</c:v>
                </c:pt>
              </c:strCache>
            </c:strRef>
          </c:tx>
          <c:explosion val="30"/>
          <c:dPt>
            <c:idx val="0"/>
            <c:bubble3D val="0"/>
            <c:spPr>
              <a:solidFill>
                <a:srgbClr val="05E6EB"/>
              </a:solidFill>
            </c:spPr>
          </c:dPt>
          <c:dPt>
            <c:idx val="1"/>
            <c:bubble3D val="0"/>
            <c:spPr>
              <a:solidFill>
                <a:srgbClr val="064DEA"/>
              </a:solidFill>
            </c:spPr>
          </c:dPt>
          <c:dPt>
            <c:idx val="2"/>
            <c:bubble3D val="0"/>
            <c:spPr>
              <a:solidFill>
                <a:srgbClr val="FF0000"/>
              </a:solidFill>
            </c:spPr>
          </c:dPt>
          <c:dPt>
            <c:idx val="3"/>
            <c:bubble3D val="0"/>
            <c:spPr>
              <a:solidFill>
                <a:srgbClr val="05E930"/>
              </a:solidFill>
            </c:spPr>
          </c:dPt>
          <c:dPt>
            <c:idx val="4"/>
            <c:bubble3D val="0"/>
            <c:spPr>
              <a:solidFill>
                <a:srgbClr val="FFFF00"/>
              </a:solidFill>
              <a:ln>
                <a:solidFill>
                  <a:srgbClr val="3333FF"/>
                </a:solidFill>
              </a:ln>
            </c:spPr>
          </c:dPt>
          <c:dPt>
            <c:idx val="5"/>
            <c:bubble3D val="0"/>
            <c:spPr>
              <a:solidFill>
                <a:srgbClr val="8238BA"/>
              </a:solidFill>
              <a:ln>
                <a:solidFill>
                  <a:srgbClr val="CC6600"/>
                </a:solidFill>
              </a:ln>
            </c:spPr>
          </c:dPt>
          <c:cat>
            <c:strRef>
              <c:f>Sheet1!$A$2:$A$5</c:f>
              <c:strCache>
                <c:ptCount val="4"/>
                <c:pt idx="0">
                  <c:v>Water &amp; Related Resources</c:v>
                </c:pt>
                <c:pt idx="1">
                  <c:v>Policy and Administration</c:v>
                </c:pt>
                <c:pt idx="2">
                  <c:v>Central Valley Project Restoration Fund</c:v>
                </c:pt>
                <c:pt idx="3">
                  <c:v>California Bay-Delta Ecosystem Restoration</c:v>
                </c:pt>
              </c:strCache>
            </c:strRef>
          </c:cat>
          <c:val>
            <c:numRef>
              <c:f>Sheet1!$B$2:$B$5</c:f>
              <c:numCache>
                <c:formatCode>General</c:formatCode>
                <c:ptCount val="4"/>
                <c:pt idx="0" formatCode="#,##0.000">
                  <c:v>960.01700000000005</c:v>
                </c:pt>
                <c:pt idx="1">
                  <c:v>59</c:v>
                </c:pt>
                <c:pt idx="2">
                  <c:v>41.375999999999998</c:v>
                </c:pt>
                <c:pt idx="3">
                  <c:v>37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
          <c:y val="0.80621577153601998"/>
          <c:w val="0.96282777152855892"/>
          <c:h val="0.1937842284639793"/>
        </c:manualLayout>
      </c:layout>
      <c:overlay val="0"/>
      <c:txPr>
        <a:bodyPr/>
        <a:lstStyle/>
        <a:p>
          <a:pPr>
            <a:defRPr sz="14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9841233081158975E-2"/>
          <c:y val="0"/>
          <c:w val="0.85368830734393597"/>
          <c:h val="0.98507462686567204"/>
        </c:manualLayout>
      </c:layout>
      <c:pie3DChart>
        <c:varyColors val="1"/>
        <c:ser>
          <c:idx val="0"/>
          <c:order val="0"/>
          <c:tx>
            <c:strRef>
              <c:f>Sheet1!$B$1</c:f>
              <c:strCache>
                <c:ptCount val="1"/>
                <c:pt idx="0">
                  <c:v>FY 2018</c:v>
                </c:pt>
              </c:strCache>
            </c:strRef>
          </c:tx>
          <c:explosion val="18"/>
          <c:dPt>
            <c:idx val="0"/>
            <c:bubble3D val="0"/>
            <c:explosion val="3"/>
            <c:spPr>
              <a:solidFill>
                <a:srgbClr val="8238BA"/>
              </a:solidFill>
            </c:spPr>
          </c:dPt>
          <c:dPt>
            <c:idx val="1"/>
            <c:bubble3D val="0"/>
            <c:spPr>
              <a:solidFill>
                <a:srgbClr val="DE50D7"/>
              </a:solidFill>
            </c:spPr>
          </c:dPt>
          <c:dPt>
            <c:idx val="2"/>
            <c:bubble3D val="0"/>
            <c:explosion val="12"/>
            <c:spPr>
              <a:solidFill>
                <a:srgbClr val="05E6EB"/>
              </a:solidFill>
              <a:ln>
                <a:solidFill>
                  <a:srgbClr val="3333FF"/>
                </a:solidFill>
              </a:ln>
            </c:spPr>
          </c:dPt>
          <c:dPt>
            <c:idx val="3"/>
            <c:bubble3D val="0"/>
            <c:explosion val="4"/>
            <c:spPr>
              <a:solidFill>
                <a:srgbClr val="05E930"/>
              </a:solidFill>
            </c:spPr>
          </c:dPt>
          <c:dPt>
            <c:idx val="4"/>
            <c:bubble3D val="0"/>
            <c:explosion val="8"/>
            <c:spPr>
              <a:solidFill>
                <a:srgbClr val="FF0000"/>
              </a:solidFill>
            </c:spPr>
          </c:dPt>
          <c:dLbls>
            <c:dLbl>
              <c:idx val="0"/>
              <c:layout>
                <c:manualLayout>
                  <c:x val="-0.25356479337141691"/>
                  <c:y val="3.8258314725584677E-2"/>
                </c:manualLayout>
              </c:layout>
              <c:tx>
                <c:rich>
                  <a:bodyPr/>
                  <a:lstStyle/>
                  <a:p>
                    <a:r>
                      <a:rPr lang="nl-NL" dirty="0"/>
                      <a:t>Water &amp; Energy Mgmt, </a:t>
                    </a:r>
                    <a:r>
                      <a:rPr lang="nl-NL" dirty="0" smtClean="0"/>
                      <a:t>$313.7, 33%</a:t>
                    </a:r>
                    <a:endParaRPr lang="nl-NL" dirty="0"/>
                  </a:p>
                </c:rich>
              </c:tx>
              <c:showLegendKey val="0"/>
              <c:showVal val="1"/>
              <c:showCatName val="1"/>
              <c:showSerName val="0"/>
              <c:showPercent val="1"/>
              <c:showBubbleSize val="0"/>
              <c:extLst>
                <c:ext xmlns:c15="http://schemas.microsoft.com/office/drawing/2012/chart" uri="{CE6537A1-D6FC-4f65-9D91-7224C49458BB}"/>
              </c:extLst>
            </c:dLbl>
            <c:dLbl>
              <c:idx val="1"/>
              <c:layout>
                <c:manualLayout>
                  <c:x val="-4.098399464772786E-2"/>
                  <c:y val="-0.13436498609315625"/>
                </c:manualLayout>
              </c:layout>
              <c:tx>
                <c:rich>
                  <a:bodyPr/>
                  <a:lstStyle/>
                  <a:p>
                    <a:r>
                      <a:rPr lang="en-US" dirty="0" smtClean="0"/>
                      <a:t>Land </a:t>
                    </a:r>
                    <a:r>
                      <a:rPr lang="en-US" dirty="0"/>
                      <a:t>Mgmt,  </a:t>
                    </a:r>
                    <a:r>
                      <a:rPr lang="en-US" dirty="0" smtClean="0"/>
                      <a:t>$44.2, </a:t>
                    </a:r>
                    <a:r>
                      <a:rPr lang="en-US" dirty="0"/>
                      <a:t>5%</a:t>
                    </a:r>
                  </a:p>
                </c:rich>
              </c:tx>
              <c:showLegendKey val="0"/>
              <c:showVal val="1"/>
              <c:showCatName val="1"/>
              <c:showSerName val="0"/>
              <c:showPercent val="1"/>
              <c:showBubbleSize val="0"/>
              <c:extLst>
                <c:ext xmlns:c15="http://schemas.microsoft.com/office/drawing/2012/chart" uri="{CE6537A1-D6FC-4f65-9D91-7224C49458BB}"/>
              </c:extLst>
            </c:dLbl>
            <c:dLbl>
              <c:idx val="2"/>
              <c:layout>
                <c:manualLayout>
                  <c:x val="-0.13814330194019878"/>
                  <c:y val="-0.25412249774748313"/>
                </c:manualLayout>
              </c:layout>
              <c:tx>
                <c:rich>
                  <a:bodyPr/>
                  <a:lstStyle/>
                  <a:p>
                    <a:pPr>
                      <a:defRPr sz="1400" b="1">
                        <a:solidFill>
                          <a:schemeClr val="tx1"/>
                        </a:solidFill>
                      </a:defRPr>
                    </a:pPr>
                    <a:r>
                      <a:rPr lang="en-US" b="1" dirty="0" smtClean="0">
                        <a:solidFill>
                          <a:schemeClr val="bg1"/>
                        </a:solidFill>
                      </a:rPr>
                      <a:t>Fish </a:t>
                    </a:r>
                    <a:r>
                      <a:rPr lang="en-US" b="1" dirty="0">
                        <a:solidFill>
                          <a:schemeClr val="bg1"/>
                        </a:solidFill>
                      </a:rPr>
                      <a:t>&amp; Wildlife Mgmt, </a:t>
                    </a:r>
                    <a:r>
                      <a:rPr lang="en-US" b="1" dirty="0" smtClean="0">
                        <a:solidFill>
                          <a:schemeClr val="bg1"/>
                        </a:solidFill>
                      </a:rPr>
                      <a:t>$153.0, 16%</a:t>
                    </a:r>
                    <a:endParaRPr lang="en-US" b="1" dirty="0">
                      <a:solidFill>
                        <a:schemeClr val="bg1"/>
                      </a:solidFill>
                    </a:endParaRPr>
                  </a:p>
                </c:rich>
              </c:tx>
              <c:spPr/>
              <c:showLegendKey val="0"/>
              <c:showVal val="1"/>
              <c:showCatName val="1"/>
              <c:showSerName val="0"/>
              <c:showPercent val="1"/>
              <c:showBubbleSize val="0"/>
              <c:extLst>
                <c:ext xmlns:c15="http://schemas.microsoft.com/office/drawing/2012/chart" uri="{CE6537A1-D6FC-4f65-9D91-7224C49458BB}"/>
              </c:extLst>
            </c:dLbl>
            <c:dLbl>
              <c:idx val="3"/>
              <c:layout>
                <c:manualLayout>
                  <c:x val="0.26592326694457308"/>
                  <c:y val="-0.38662044110157873"/>
                </c:manualLayout>
              </c:layout>
              <c:tx>
                <c:rich>
                  <a:bodyPr/>
                  <a:lstStyle/>
                  <a:p>
                    <a:pPr>
                      <a:defRPr sz="1400" b="1">
                        <a:solidFill>
                          <a:schemeClr val="tx1"/>
                        </a:solidFill>
                      </a:defRPr>
                    </a:pPr>
                    <a:r>
                      <a:rPr lang="en-US" dirty="0">
                        <a:solidFill>
                          <a:schemeClr val="bg1"/>
                        </a:solidFill>
                      </a:rPr>
                      <a:t>Facility Maintenance,  </a:t>
                    </a:r>
                    <a:r>
                      <a:rPr lang="en-US" dirty="0" smtClean="0">
                        <a:solidFill>
                          <a:schemeClr val="bg1"/>
                        </a:solidFill>
                      </a:rPr>
                      <a:t>$153.2 16%</a:t>
                    </a:r>
                    <a:endParaRPr lang="en-US" dirty="0">
                      <a:solidFill>
                        <a:schemeClr val="bg1"/>
                      </a:solidFill>
                    </a:endParaRPr>
                  </a:p>
                </c:rich>
              </c:tx>
              <c:spPr/>
              <c:showLegendKey val="0"/>
              <c:showVal val="1"/>
              <c:showCatName val="1"/>
              <c:showSerName val="0"/>
              <c:showPercent val="1"/>
              <c:showBubbleSize val="0"/>
              <c:extLst>
                <c:ext xmlns:c15="http://schemas.microsoft.com/office/drawing/2012/chart" uri="{CE6537A1-D6FC-4f65-9D91-7224C49458BB}"/>
              </c:extLst>
            </c:dLbl>
            <c:dLbl>
              <c:idx val="4"/>
              <c:layout>
                <c:manualLayout>
                  <c:x val="5.2340718439606783E-2"/>
                  <c:y val="0.29497414502291686"/>
                </c:manualLayout>
              </c:layout>
              <c:tx>
                <c:rich>
                  <a:bodyPr/>
                  <a:lstStyle/>
                  <a:p>
                    <a:r>
                      <a:rPr lang="en-US" dirty="0"/>
                      <a:t>Facility Operation,  </a:t>
                    </a:r>
                    <a:r>
                      <a:rPr lang="en-US" dirty="0" smtClean="0"/>
                      <a:t>$296.0, 31%</a:t>
                    </a:r>
                    <a:endParaRPr lang="en-US" dirty="0"/>
                  </a:p>
                </c:rich>
              </c:tx>
              <c:showLegendKey val="0"/>
              <c:showVal val="1"/>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400" b="1">
                    <a:solidFill>
                      <a:schemeClr val="bg1"/>
                    </a:solidFill>
                  </a:defRPr>
                </a:pPr>
                <a:endParaRPr lang="en-US"/>
              </a:p>
            </c:txPr>
            <c:showLegendKey val="0"/>
            <c:showVal val="1"/>
            <c:showCatName val="1"/>
            <c:showSerName val="0"/>
            <c:showPercent val="1"/>
            <c:showBubbleSize val="0"/>
            <c:showLeaderLines val="1"/>
            <c:extLst>
              <c:ext xmlns:c15="http://schemas.microsoft.com/office/drawing/2012/chart" uri="{CE6537A1-D6FC-4f65-9D91-7224C49458BB}"/>
            </c:extLst>
          </c:dLbls>
          <c:cat>
            <c:strRef>
              <c:f>Sheet1!$A$2:$A$6</c:f>
              <c:strCache>
                <c:ptCount val="5"/>
                <c:pt idx="0">
                  <c:v>Water &amp; Energy Mgmt</c:v>
                </c:pt>
                <c:pt idx="1">
                  <c:v>Land Mgmt</c:v>
                </c:pt>
                <c:pt idx="2">
                  <c:v>Fish &amp; Wildlife Mgmt</c:v>
                </c:pt>
                <c:pt idx="3">
                  <c:v>Facility Operation</c:v>
                </c:pt>
                <c:pt idx="4">
                  <c:v>Facility Maintenance</c:v>
                </c:pt>
              </c:strCache>
            </c:strRef>
          </c:cat>
          <c:val>
            <c:numRef>
              <c:f>Sheet1!$B$2:$B$6</c:f>
              <c:numCache>
                <c:formatCode>_("$"* #,##0.0_);_("$"* \(#,##0.0\);_("$"* "-"??_);_(@_)</c:formatCode>
                <c:ptCount val="5"/>
                <c:pt idx="0">
                  <c:v>313.697</c:v>
                </c:pt>
                <c:pt idx="1">
                  <c:v>44.155999999999999</c:v>
                </c:pt>
                <c:pt idx="2">
                  <c:v>152.95500000000001</c:v>
                </c:pt>
                <c:pt idx="3">
                  <c:v>295.98599999999999</c:v>
                </c:pt>
                <c:pt idx="4">
                  <c:v>152.22300000000001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5.7189542483660101E-2"/>
          <c:y val="0.79129039840169202"/>
          <c:w val="0.25779630487365501"/>
          <c:h val="0.20870960159830801"/>
        </c:manualLayout>
      </c:layout>
      <c:overlay val="0"/>
      <c:txPr>
        <a:bodyPr/>
        <a:lstStyle/>
        <a:p>
          <a:pPr>
            <a:defRPr sz="14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cdr:x>
      <cdr:y>0.01493</cdr:y>
    </cdr:from>
    <cdr:to>
      <cdr:x>0.57812</cdr:x>
      <cdr:y>0.12947</cdr:y>
    </cdr:to>
    <cdr:sp macro="" textlink="">
      <cdr:nvSpPr>
        <cdr:cNvPr id="3" name="Text Box 7"/>
        <cdr:cNvSpPr txBox="1">
          <a:spLocks xmlns:a="http://schemas.openxmlformats.org/drawingml/2006/main" noChangeArrowheads="1"/>
        </cdr:cNvSpPr>
      </cdr:nvSpPr>
      <cdr:spPr bwMode="auto">
        <a:xfrm xmlns:a="http://schemas.openxmlformats.org/drawingml/2006/main">
          <a:off x="3200401" y="76200"/>
          <a:ext cx="1425138" cy="584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eaLnBrk="0" hangingPunct="0">
            <a:buFontTx/>
            <a:buNone/>
          </a:pPr>
          <a:r>
            <a:rPr lang="en-US" sz="1600" b="1" dirty="0" smtClean="0">
              <a:solidFill>
                <a:srgbClr val="FFFFFF"/>
              </a:solidFill>
            </a:rPr>
            <a:t>$41.4</a:t>
          </a:r>
          <a:endParaRPr lang="en-US" sz="1600" b="1" dirty="0">
            <a:solidFill>
              <a:srgbClr val="FFFFFF"/>
            </a:solidFill>
          </a:endParaRPr>
        </a:p>
        <a:p xmlns:a="http://schemas.openxmlformats.org/drawingml/2006/main">
          <a:pPr algn="ctr" eaLnBrk="0" hangingPunct="0">
            <a:buFontTx/>
            <a:buNone/>
          </a:pPr>
          <a:r>
            <a:rPr lang="en-US" sz="1600" b="1" dirty="0" smtClean="0">
              <a:solidFill>
                <a:srgbClr val="FFFFFF"/>
              </a:solidFill>
            </a:rPr>
            <a:t>CVPRF</a:t>
          </a:r>
          <a:endParaRPr lang="en-US" sz="1600" b="1" dirty="0">
            <a:solidFill>
              <a:srgbClr val="FFFFFF"/>
            </a:solidFill>
          </a:endParaRPr>
        </a:p>
      </cdr:txBody>
    </cdr:sp>
  </cdr:relSizeAnchor>
  <cdr:relSizeAnchor xmlns:cdr="http://schemas.openxmlformats.org/drawingml/2006/chartDrawing">
    <cdr:from>
      <cdr:x>0.5765</cdr:x>
      <cdr:y>0.0083</cdr:y>
    </cdr:from>
    <cdr:to>
      <cdr:x>0.73659</cdr:x>
      <cdr:y>0.12284</cdr:y>
    </cdr:to>
    <cdr:sp macro="" textlink="">
      <cdr:nvSpPr>
        <cdr:cNvPr id="5" name="Text Box 7"/>
        <cdr:cNvSpPr txBox="1">
          <a:spLocks xmlns:a="http://schemas.openxmlformats.org/drawingml/2006/main" noChangeArrowheads="1"/>
        </cdr:cNvSpPr>
      </cdr:nvSpPr>
      <cdr:spPr bwMode="auto">
        <a:xfrm xmlns:a="http://schemas.openxmlformats.org/drawingml/2006/main">
          <a:off x="4612574" y="42358"/>
          <a:ext cx="1280880" cy="584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800" b="1" kern="1200">
              <a:solidFill>
                <a:srgbClr val="000000"/>
              </a:solidFill>
              <a:latin typeface="Arial" charset="0"/>
            </a:defRPr>
          </a:lvl1pPr>
          <a:lvl2pPr marL="457200" algn="l" rtl="0" fontAlgn="base">
            <a:spcBef>
              <a:spcPct val="0"/>
            </a:spcBef>
            <a:spcAft>
              <a:spcPct val="0"/>
            </a:spcAft>
            <a:defRPr sz="800" b="1" kern="1200">
              <a:solidFill>
                <a:srgbClr val="000000"/>
              </a:solidFill>
              <a:latin typeface="Arial" charset="0"/>
            </a:defRPr>
          </a:lvl2pPr>
          <a:lvl3pPr marL="914400" algn="l" rtl="0" fontAlgn="base">
            <a:spcBef>
              <a:spcPct val="0"/>
            </a:spcBef>
            <a:spcAft>
              <a:spcPct val="0"/>
            </a:spcAft>
            <a:defRPr sz="800" b="1" kern="1200">
              <a:solidFill>
                <a:srgbClr val="000000"/>
              </a:solidFill>
              <a:latin typeface="Arial" charset="0"/>
            </a:defRPr>
          </a:lvl3pPr>
          <a:lvl4pPr marL="1371600" algn="l" rtl="0" fontAlgn="base">
            <a:spcBef>
              <a:spcPct val="0"/>
            </a:spcBef>
            <a:spcAft>
              <a:spcPct val="0"/>
            </a:spcAft>
            <a:defRPr sz="800" b="1" kern="1200">
              <a:solidFill>
                <a:srgbClr val="000000"/>
              </a:solidFill>
              <a:latin typeface="Arial" charset="0"/>
            </a:defRPr>
          </a:lvl4pPr>
          <a:lvl5pPr marL="1828800" algn="l" rtl="0" fontAlgn="base">
            <a:spcBef>
              <a:spcPct val="0"/>
            </a:spcBef>
            <a:spcAft>
              <a:spcPct val="0"/>
            </a:spcAft>
            <a:defRPr sz="800" b="1" kern="1200">
              <a:solidFill>
                <a:srgbClr val="000000"/>
              </a:solidFill>
              <a:latin typeface="Arial" charset="0"/>
            </a:defRPr>
          </a:lvl5pPr>
          <a:lvl6pPr marL="2286000" algn="l" defTabSz="914400" rtl="0" eaLnBrk="1" latinLnBrk="0" hangingPunct="1">
            <a:defRPr sz="800" b="1" kern="1200">
              <a:solidFill>
                <a:srgbClr val="000000"/>
              </a:solidFill>
              <a:latin typeface="Arial" charset="0"/>
            </a:defRPr>
          </a:lvl6pPr>
          <a:lvl7pPr marL="2743200" algn="l" defTabSz="914400" rtl="0" eaLnBrk="1" latinLnBrk="0" hangingPunct="1">
            <a:defRPr sz="800" b="1" kern="1200">
              <a:solidFill>
                <a:srgbClr val="000000"/>
              </a:solidFill>
              <a:latin typeface="Arial" charset="0"/>
            </a:defRPr>
          </a:lvl7pPr>
          <a:lvl8pPr marL="3200400" algn="l" defTabSz="914400" rtl="0" eaLnBrk="1" latinLnBrk="0" hangingPunct="1">
            <a:defRPr sz="800" b="1" kern="1200">
              <a:solidFill>
                <a:srgbClr val="000000"/>
              </a:solidFill>
              <a:latin typeface="Arial" charset="0"/>
            </a:defRPr>
          </a:lvl8pPr>
          <a:lvl9pPr marL="3657600" algn="l" defTabSz="914400" rtl="0" eaLnBrk="1" latinLnBrk="0" hangingPunct="1">
            <a:defRPr sz="800" b="1" kern="1200">
              <a:solidFill>
                <a:srgbClr val="000000"/>
              </a:solidFill>
              <a:latin typeface="Arial" charset="0"/>
            </a:defRPr>
          </a:lvl9pPr>
        </a:lstStyle>
        <a:p xmlns:a="http://schemas.openxmlformats.org/drawingml/2006/main">
          <a:pPr algn="ctr" eaLnBrk="0" hangingPunct="0">
            <a:buFontTx/>
            <a:buNone/>
          </a:pPr>
          <a:r>
            <a:rPr lang="en-US" sz="1600" dirty="0" smtClean="0">
              <a:solidFill>
                <a:srgbClr val="FFFFFF"/>
              </a:solidFill>
            </a:rPr>
            <a:t>$37.0</a:t>
          </a:r>
          <a:endParaRPr lang="en-US" sz="1600" dirty="0">
            <a:solidFill>
              <a:srgbClr val="FFFFFF"/>
            </a:solidFill>
          </a:endParaRPr>
        </a:p>
        <a:p xmlns:a="http://schemas.openxmlformats.org/drawingml/2006/main">
          <a:pPr algn="ctr" eaLnBrk="0" hangingPunct="0">
            <a:buFontTx/>
            <a:buNone/>
          </a:pPr>
          <a:r>
            <a:rPr lang="en-US" sz="1600" dirty="0" smtClean="0">
              <a:solidFill>
                <a:srgbClr val="FFFFFF"/>
              </a:solidFill>
            </a:rPr>
            <a:t>CALFED</a:t>
          </a:r>
          <a:endParaRPr lang="en-US" sz="160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372" cy="458929"/>
          </a:xfrm>
          <a:prstGeom prst="rect">
            <a:avLst/>
          </a:prstGeom>
        </p:spPr>
        <p:txBody>
          <a:bodyPr vert="horz" lIns="90245" tIns="45122" rIns="90245" bIns="45122" rtlCol="0"/>
          <a:lstStyle>
            <a:lvl1pPr algn="l">
              <a:defRPr sz="1200"/>
            </a:lvl1pPr>
          </a:lstStyle>
          <a:p>
            <a:endParaRPr lang="en-US" dirty="0"/>
          </a:p>
        </p:txBody>
      </p:sp>
      <p:sp>
        <p:nvSpPr>
          <p:cNvPr id="3" name="Date Placeholder 2"/>
          <p:cNvSpPr>
            <a:spLocks noGrp="1"/>
          </p:cNvSpPr>
          <p:nvPr>
            <p:ph type="dt" sz="quarter" idx="1"/>
          </p:nvPr>
        </p:nvSpPr>
        <p:spPr>
          <a:xfrm>
            <a:off x="3884066" y="1"/>
            <a:ext cx="2972372" cy="458929"/>
          </a:xfrm>
          <a:prstGeom prst="rect">
            <a:avLst/>
          </a:prstGeom>
        </p:spPr>
        <p:txBody>
          <a:bodyPr vert="horz" lIns="90245" tIns="45122" rIns="90245" bIns="45122" rtlCol="0"/>
          <a:lstStyle>
            <a:lvl1pPr algn="r">
              <a:defRPr sz="1200"/>
            </a:lvl1pPr>
          </a:lstStyle>
          <a:p>
            <a:fld id="{B1D37EF8-19B0-4C2B-84F4-1F52D8DE513F}" type="datetimeFigureOut">
              <a:rPr lang="en-US" smtClean="0"/>
              <a:t>5/30/2017</a:t>
            </a:fld>
            <a:endParaRPr lang="en-US" dirty="0"/>
          </a:p>
        </p:txBody>
      </p:sp>
      <p:sp>
        <p:nvSpPr>
          <p:cNvPr id="4" name="Footer Placeholder 3"/>
          <p:cNvSpPr>
            <a:spLocks noGrp="1"/>
          </p:cNvSpPr>
          <p:nvPr>
            <p:ph type="ftr" sz="quarter" idx="2"/>
          </p:nvPr>
        </p:nvSpPr>
        <p:spPr>
          <a:xfrm>
            <a:off x="0" y="8685071"/>
            <a:ext cx="2972372" cy="458929"/>
          </a:xfrm>
          <a:prstGeom prst="rect">
            <a:avLst/>
          </a:prstGeom>
        </p:spPr>
        <p:txBody>
          <a:bodyPr vert="horz" lIns="90245" tIns="45122" rIns="90245" bIns="4512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66" y="8685071"/>
            <a:ext cx="2972372" cy="458929"/>
          </a:xfrm>
          <a:prstGeom prst="rect">
            <a:avLst/>
          </a:prstGeom>
        </p:spPr>
        <p:txBody>
          <a:bodyPr vert="horz" lIns="90245" tIns="45122" rIns="90245" bIns="45122" rtlCol="0" anchor="b"/>
          <a:lstStyle>
            <a:lvl1pPr algn="r">
              <a:defRPr sz="1200"/>
            </a:lvl1pPr>
          </a:lstStyle>
          <a:p>
            <a:fld id="{7905C730-7883-4D87-A62B-C23A8B476034}" type="slidenum">
              <a:rPr lang="en-US" smtClean="0"/>
              <a:t>‹#›</a:t>
            </a:fld>
            <a:endParaRPr lang="en-US" dirty="0"/>
          </a:p>
        </p:txBody>
      </p:sp>
    </p:spTree>
    <p:extLst>
      <p:ext uri="{BB962C8B-B14F-4D97-AF65-F5344CB8AC3E}">
        <p14:creationId xmlns:p14="http://schemas.microsoft.com/office/powerpoint/2010/main" val="2105480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09" tIns="45706" rIns="91409" bIns="45706"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09" tIns="45706" rIns="91409" bIns="45706" rtlCol="0"/>
          <a:lstStyle>
            <a:lvl1pPr algn="r">
              <a:defRPr sz="1200"/>
            </a:lvl1pPr>
          </a:lstStyle>
          <a:p>
            <a:fld id="{956F84DB-5386-B449-9455-FAFA651CD6DD}" type="datetimeFigureOut">
              <a:rPr lang="en-US" smtClean="0"/>
              <a:t>5/30/2017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09" tIns="45706" rIns="91409" bIns="45706"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09" tIns="45706" rIns="91409" bIns="457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09" tIns="45706" rIns="91409" bIns="457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09" tIns="45706" rIns="91409" bIns="45706" rtlCol="0" anchor="b"/>
          <a:lstStyle>
            <a:lvl1pPr algn="r">
              <a:defRPr sz="1200"/>
            </a:lvl1pPr>
          </a:lstStyle>
          <a:p>
            <a:fld id="{A42BC7D1-719A-DC4B-B471-7D617DBCD07D}" type="slidenum">
              <a:rPr lang="en-US" smtClean="0"/>
              <a:t>‹#›</a:t>
            </a:fld>
            <a:endParaRPr lang="en-US" dirty="0"/>
          </a:p>
        </p:txBody>
      </p:sp>
    </p:spTree>
    <p:extLst>
      <p:ext uri="{BB962C8B-B14F-4D97-AF65-F5344CB8AC3E}">
        <p14:creationId xmlns:p14="http://schemas.microsoft.com/office/powerpoint/2010/main" val="20109145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9238" indent="-169238" defTabSz="451227">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A6B48BE7-75BC-4B51-85BE-94BB485D89D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20534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238" indent="-169238">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6B48BE7-75BC-4B51-85BE-94BB485D89D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081715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B48BE7-75BC-4B51-85BE-94BB485D89D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19837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006">
              <a:defRPr/>
            </a:pPr>
            <a:endParaRPr lang="en-US" baseline="0" dirty="0" smtClean="0"/>
          </a:p>
        </p:txBody>
      </p:sp>
      <p:sp>
        <p:nvSpPr>
          <p:cNvPr id="4" name="Slide Number Placeholder 3"/>
          <p:cNvSpPr>
            <a:spLocks noGrp="1"/>
          </p:cNvSpPr>
          <p:nvPr>
            <p:ph type="sldNum" sz="quarter" idx="10"/>
          </p:nvPr>
        </p:nvSpPr>
        <p:spPr/>
        <p:txBody>
          <a:bodyPr/>
          <a:lstStyle/>
          <a:p>
            <a:fld id="{A6B48BE7-75BC-4B51-85BE-94BB485D89D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799507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F8DB940-9C5D-42BF-A7FF-B8535A00BA6B}" type="slidenum">
              <a:rPr lang="en-US" smtClean="0">
                <a:solidFill>
                  <a:prstClr val="black"/>
                </a:solidFill>
                <a:latin typeface="Arial" pitchFamily="34" charset="0"/>
              </a:rPr>
              <a:pPr/>
              <a:t>14</a:t>
            </a:fld>
            <a:endParaRPr lang="en-US" dirty="0" smtClean="0">
              <a:solidFill>
                <a:prstClr val="black"/>
              </a:solidFill>
              <a:latin typeface="Arial"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endParaRPr lang="en-US" dirty="0" smtClean="0">
              <a:latin typeface="Arial" pitchFamily="34" charset="0"/>
            </a:endParaRPr>
          </a:p>
        </p:txBody>
      </p:sp>
    </p:spTree>
    <p:extLst>
      <p:ext uri="{BB962C8B-B14F-4D97-AF65-F5344CB8AC3E}">
        <p14:creationId xmlns:p14="http://schemas.microsoft.com/office/powerpoint/2010/main" val="3878112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24CD228-2086-427E-A391-4AB570CA3187}" type="slidenum">
              <a:rPr lang="en-US" smtClean="0">
                <a:solidFill>
                  <a:prstClr val="black"/>
                </a:solidFill>
              </a:rPr>
              <a:pPr/>
              <a:t>15</a:t>
            </a:fld>
            <a:endParaRPr lang="en-US" dirty="0" smtClean="0">
              <a:solidFill>
                <a:prstClr val="black"/>
              </a:solidFill>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normAutofit/>
          </a:bodyPr>
          <a:lstStyle/>
          <a:p>
            <a:pPr marL="169238" indent="-169238" defTabSz="457124">
              <a:buFont typeface="Arial" panose="020B0604020202020204" pitchFamily="34" charset="0"/>
              <a:buChar char="•"/>
              <a:defRPr/>
            </a:pPr>
            <a:endParaRPr lang="en-US" sz="1700" dirty="0">
              <a:solidFill>
                <a:schemeClr val="bg1"/>
              </a:solidFill>
            </a:endParaRPr>
          </a:p>
        </p:txBody>
      </p:sp>
      <p:sp>
        <p:nvSpPr>
          <p:cNvPr id="46085" name="Footer Placeholder 4"/>
          <p:cNvSpPr>
            <a:spLocks noGrp="1"/>
          </p:cNvSpPr>
          <p:nvPr>
            <p:ph type="ftr" sz="quarter" idx="4"/>
          </p:nvPr>
        </p:nvSpPr>
        <p:spPr>
          <a:noFill/>
        </p:spPr>
        <p:txBody>
          <a:bodyPr/>
          <a:lstStyle/>
          <a:p>
            <a:endParaRPr lang="en-US" dirty="0" smtClean="0">
              <a:solidFill>
                <a:prstClr val="black"/>
              </a:solidFill>
            </a:endParaRPr>
          </a:p>
        </p:txBody>
      </p:sp>
    </p:spTree>
    <p:extLst>
      <p:ext uri="{BB962C8B-B14F-4D97-AF65-F5344CB8AC3E}">
        <p14:creationId xmlns:p14="http://schemas.microsoft.com/office/powerpoint/2010/main" val="3407691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00F2EEB-9488-479D-BD59-CA02A2A50A42}" type="slidenum">
              <a:rPr lang="en-US" smtClean="0">
                <a:solidFill>
                  <a:prstClr val="black"/>
                </a:solidFill>
              </a:rPr>
              <a:pPr/>
              <a:t>16</a:t>
            </a:fld>
            <a:endParaRPr lang="en-US" dirty="0" smtClean="0">
              <a:solidFill>
                <a:prstClr val="black"/>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smtClean="0"/>
          </a:p>
        </p:txBody>
      </p:sp>
      <p:sp>
        <p:nvSpPr>
          <p:cNvPr id="47109" name="Footer Placeholder 7"/>
          <p:cNvSpPr>
            <a:spLocks noGrp="1"/>
          </p:cNvSpPr>
          <p:nvPr>
            <p:ph type="ftr" sz="quarter" idx="4"/>
          </p:nvPr>
        </p:nvSpPr>
        <p:spPr>
          <a:noFill/>
        </p:spPr>
        <p:txBody>
          <a:bodyPr/>
          <a:lstStyle/>
          <a:p>
            <a:endParaRPr lang="en-US" dirty="0" smtClean="0">
              <a:solidFill>
                <a:prstClr val="black"/>
              </a:solidFill>
            </a:endParaRPr>
          </a:p>
        </p:txBody>
      </p:sp>
    </p:spTree>
    <p:extLst>
      <p:ext uri="{BB962C8B-B14F-4D97-AF65-F5344CB8AC3E}">
        <p14:creationId xmlns:p14="http://schemas.microsoft.com/office/powerpoint/2010/main" val="1276909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9C400D-0115-44E3-B996-5A70443249AD}"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2296324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B99C400D-0115-44E3-B996-5A70443249AD}"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1296352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42BC7D1-719A-DC4B-B471-7D617DBCD07D}" type="slidenum">
              <a:rPr lang="en-US" smtClean="0"/>
              <a:t>21</a:t>
            </a:fld>
            <a:endParaRPr lang="en-US" dirty="0"/>
          </a:p>
        </p:txBody>
      </p:sp>
    </p:spTree>
    <p:extLst>
      <p:ext uri="{BB962C8B-B14F-4D97-AF65-F5344CB8AC3E}">
        <p14:creationId xmlns:p14="http://schemas.microsoft.com/office/powerpoint/2010/main" val="2700787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BC7D1-719A-DC4B-B471-7D617DBCD07D}" type="slidenum">
              <a:rPr lang="en-US" smtClean="0"/>
              <a:t>22</a:t>
            </a:fld>
            <a:endParaRPr lang="en-US" dirty="0"/>
          </a:p>
        </p:txBody>
      </p:sp>
    </p:spTree>
    <p:extLst>
      <p:ext uri="{BB962C8B-B14F-4D97-AF65-F5344CB8AC3E}">
        <p14:creationId xmlns:p14="http://schemas.microsoft.com/office/powerpoint/2010/main" val="64424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4E2C922-EFE4-446A-9D5D-6ED02E06A9C8}" type="slidenum">
              <a:rPr lang="en-US" smtClean="0">
                <a:solidFill>
                  <a:prstClr val="black"/>
                </a:solidFill>
              </a:rPr>
              <a:pPr/>
              <a:t>2</a:t>
            </a:fld>
            <a:endParaRPr lang="en-US" dirty="0"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marL="169238" indent="-169238" defTabSz="451227">
              <a:buFont typeface="Arial" panose="020B0604020202020204" pitchFamily="34" charset="0"/>
              <a:buChar char="•"/>
              <a:defRPr/>
            </a:pPr>
            <a:endParaRPr lang="en-US" dirty="0"/>
          </a:p>
        </p:txBody>
      </p:sp>
    </p:spTree>
    <p:extLst>
      <p:ext uri="{BB962C8B-B14F-4D97-AF65-F5344CB8AC3E}">
        <p14:creationId xmlns:p14="http://schemas.microsoft.com/office/powerpoint/2010/main" val="1997580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2BC7D1-719A-DC4B-B471-7D617DBCD07D}" type="slidenum">
              <a:rPr lang="en-US" smtClean="0"/>
              <a:t>23</a:t>
            </a:fld>
            <a:endParaRPr lang="en-US" dirty="0"/>
          </a:p>
        </p:txBody>
      </p:sp>
    </p:spTree>
    <p:extLst>
      <p:ext uri="{BB962C8B-B14F-4D97-AF65-F5344CB8AC3E}">
        <p14:creationId xmlns:p14="http://schemas.microsoft.com/office/powerpoint/2010/main" val="1841856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99C400D-0115-44E3-B996-5A70443249AD}"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977896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B48BE7-75BC-4B51-85BE-94BB485D89D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10110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ct val="0"/>
              </a:spcAft>
            </a:pPr>
            <a:endParaRPr lang="en-US" dirty="0"/>
          </a:p>
        </p:txBody>
      </p:sp>
      <p:sp>
        <p:nvSpPr>
          <p:cNvPr id="4" name="Slide Number Placeholder 3"/>
          <p:cNvSpPr>
            <a:spLocks noGrp="1"/>
          </p:cNvSpPr>
          <p:nvPr>
            <p:ph type="sldNum" sz="quarter" idx="10"/>
          </p:nvPr>
        </p:nvSpPr>
        <p:spPr/>
        <p:txBody>
          <a:bodyPr/>
          <a:lstStyle/>
          <a:p>
            <a:fld id="{A42BC7D1-719A-DC4B-B471-7D617DBCD07D}" type="slidenum">
              <a:rPr lang="en-US" smtClean="0"/>
              <a:t>3</a:t>
            </a:fld>
            <a:endParaRPr lang="en-US" dirty="0"/>
          </a:p>
        </p:txBody>
      </p:sp>
    </p:spTree>
    <p:extLst>
      <p:ext uri="{BB962C8B-B14F-4D97-AF65-F5344CB8AC3E}">
        <p14:creationId xmlns:p14="http://schemas.microsoft.com/office/powerpoint/2010/main" val="187445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6B48BE7-75BC-4B51-85BE-94BB485D89D5}" type="slidenum">
              <a:rPr lang="en-US" smtClean="0"/>
              <a:pPr/>
              <a:t>4</a:t>
            </a:fld>
            <a:endParaRPr lang="en-US" dirty="0"/>
          </a:p>
        </p:txBody>
      </p:sp>
    </p:spTree>
    <p:extLst>
      <p:ext uri="{BB962C8B-B14F-4D97-AF65-F5344CB8AC3E}">
        <p14:creationId xmlns:p14="http://schemas.microsoft.com/office/powerpoint/2010/main" val="82130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238" indent="-169238" defTabSz="45712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A6B48BE7-75BC-4B51-85BE-94BB485D89D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2654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85" eaLnBrk="0" hangingPunct="0">
              <a:defRPr sz="800" b="1">
                <a:solidFill>
                  <a:schemeClr val="tx1"/>
                </a:solidFill>
                <a:latin typeface="Arial" charset="0"/>
              </a:defRPr>
            </a:lvl1pPr>
            <a:lvl2pPr marL="727307" indent="-279733" defTabSz="910685" eaLnBrk="0" hangingPunct="0">
              <a:defRPr sz="800" b="1">
                <a:solidFill>
                  <a:schemeClr val="tx1"/>
                </a:solidFill>
                <a:latin typeface="Arial" charset="0"/>
              </a:defRPr>
            </a:lvl2pPr>
            <a:lvl3pPr marL="1118931" indent="-223787" defTabSz="910685" eaLnBrk="0" hangingPunct="0">
              <a:defRPr sz="800" b="1">
                <a:solidFill>
                  <a:schemeClr val="tx1"/>
                </a:solidFill>
                <a:latin typeface="Arial" charset="0"/>
              </a:defRPr>
            </a:lvl3pPr>
            <a:lvl4pPr marL="1566502" indent="-223787" defTabSz="910685" eaLnBrk="0" hangingPunct="0">
              <a:defRPr sz="800" b="1">
                <a:solidFill>
                  <a:schemeClr val="tx1"/>
                </a:solidFill>
                <a:latin typeface="Arial" charset="0"/>
              </a:defRPr>
            </a:lvl4pPr>
            <a:lvl5pPr marL="2014074" indent="-223787" defTabSz="910685" eaLnBrk="0" hangingPunct="0">
              <a:defRPr sz="800" b="1">
                <a:solidFill>
                  <a:schemeClr val="tx1"/>
                </a:solidFill>
                <a:latin typeface="Arial" charset="0"/>
              </a:defRPr>
            </a:lvl5pPr>
            <a:lvl6pPr marL="2461644" indent="-223787" defTabSz="910685" eaLnBrk="0" fontAlgn="base" hangingPunct="0">
              <a:spcBef>
                <a:spcPct val="0"/>
              </a:spcBef>
              <a:spcAft>
                <a:spcPct val="0"/>
              </a:spcAft>
              <a:defRPr sz="800" b="1">
                <a:solidFill>
                  <a:schemeClr val="tx1"/>
                </a:solidFill>
                <a:latin typeface="Arial" charset="0"/>
              </a:defRPr>
            </a:lvl6pPr>
            <a:lvl7pPr marL="2909216" indent="-223787" defTabSz="910685" eaLnBrk="0" fontAlgn="base" hangingPunct="0">
              <a:spcBef>
                <a:spcPct val="0"/>
              </a:spcBef>
              <a:spcAft>
                <a:spcPct val="0"/>
              </a:spcAft>
              <a:defRPr sz="800" b="1">
                <a:solidFill>
                  <a:schemeClr val="tx1"/>
                </a:solidFill>
                <a:latin typeface="Arial" charset="0"/>
              </a:defRPr>
            </a:lvl7pPr>
            <a:lvl8pPr marL="3356790" indent="-223787" defTabSz="910685" eaLnBrk="0" fontAlgn="base" hangingPunct="0">
              <a:spcBef>
                <a:spcPct val="0"/>
              </a:spcBef>
              <a:spcAft>
                <a:spcPct val="0"/>
              </a:spcAft>
              <a:defRPr sz="800" b="1">
                <a:solidFill>
                  <a:schemeClr val="tx1"/>
                </a:solidFill>
                <a:latin typeface="Arial" charset="0"/>
              </a:defRPr>
            </a:lvl8pPr>
            <a:lvl9pPr marL="3804361" indent="-223787" defTabSz="910685" eaLnBrk="0" fontAlgn="base" hangingPunct="0">
              <a:spcBef>
                <a:spcPct val="0"/>
              </a:spcBef>
              <a:spcAft>
                <a:spcPct val="0"/>
              </a:spcAft>
              <a:defRPr sz="800" b="1">
                <a:solidFill>
                  <a:schemeClr val="tx1"/>
                </a:solidFill>
                <a:latin typeface="Arial" charset="0"/>
              </a:defRPr>
            </a:lvl9pPr>
          </a:lstStyle>
          <a:p>
            <a:pPr eaLnBrk="1" hangingPunct="1"/>
            <a:fld id="{C614922E-763B-456C-B445-9AD42093674A}" type="slidenum">
              <a:rPr lang="en-US" sz="1200" b="0">
                <a:solidFill>
                  <a:prstClr val="black"/>
                </a:solidFill>
              </a:rPr>
              <a:pPr eaLnBrk="1" hangingPunct="1"/>
              <a:t>6</a:t>
            </a:fld>
            <a:endParaRPr lang="en-US" sz="1200" b="0" dirty="0">
              <a:solidFill>
                <a:prstClr val="black"/>
              </a:solidFill>
            </a:endParaRPr>
          </a:p>
        </p:txBody>
      </p:sp>
      <p:sp>
        <p:nvSpPr>
          <p:cNvPr id="32771" name="Rectangle 2"/>
          <p:cNvSpPr>
            <a:spLocks noGrp="1" noRot="1" noChangeAspect="1" noChangeArrowheads="1" noTextEdit="1"/>
          </p:cNvSpPr>
          <p:nvPr>
            <p:ph type="sldImg"/>
          </p:nvPr>
        </p:nvSpPr>
        <p:spPr>
          <a:xfrm>
            <a:off x="1141413" y="682625"/>
            <a:ext cx="4575175" cy="343217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smtClean="0"/>
          </a:p>
        </p:txBody>
      </p:sp>
      <p:sp>
        <p:nvSpPr>
          <p:cNvPr id="32773" name="Footer Placeholder 7"/>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685" eaLnBrk="0" hangingPunct="0">
              <a:defRPr sz="800" b="1">
                <a:solidFill>
                  <a:schemeClr val="tx1"/>
                </a:solidFill>
                <a:latin typeface="Arial" charset="0"/>
              </a:defRPr>
            </a:lvl1pPr>
            <a:lvl2pPr marL="727307" indent="-279733" defTabSz="910685" eaLnBrk="0" hangingPunct="0">
              <a:defRPr sz="800" b="1">
                <a:solidFill>
                  <a:schemeClr val="tx1"/>
                </a:solidFill>
                <a:latin typeface="Arial" charset="0"/>
              </a:defRPr>
            </a:lvl2pPr>
            <a:lvl3pPr marL="1118931" indent="-223787" defTabSz="910685" eaLnBrk="0" hangingPunct="0">
              <a:defRPr sz="800" b="1">
                <a:solidFill>
                  <a:schemeClr val="tx1"/>
                </a:solidFill>
                <a:latin typeface="Arial" charset="0"/>
              </a:defRPr>
            </a:lvl3pPr>
            <a:lvl4pPr marL="1566502" indent="-223787" defTabSz="910685" eaLnBrk="0" hangingPunct="0">
              <a:defRPr sz="800" b="1">
                <a:solidFill>
                  <a:schemeClr val="tx1"/>
                </a:solidFill>
                <a:latin typeface="Arial" charset="0"/>
              </a:defRPr>
            </a:lvl4pPr>
            <a:lvl5pPr marL="2014074" indent="-223787" defTabSz="910685" eaLnBrk="0" hangingPunct="0">
              <a:defRPr sz="800" b="1">
                <a:solidFill>
                  <a:schemeClr val="tx1"/>
                </a:solidFill>
                <a:latin typeface="Arial" charset="0"/>
              </a:defRPr>
            </a:lvl5pPr>
            <a:lvl6pPr marL="2461644" indent="-223787" defTabSz="910685" eaLnBrk="0" fontAlgn="base" hangingPunct="0">
              <a:spcBef>
                <a:spcPct val="0"/>
              </a:spcBef>
              <a:spcAft>
                <a:spcPct val="0"/>
              </a:spcAft>
              <a:defRPr sz="800" b="1">
                <a:solidFill>
                  <a:schemeClr val="tx1"/>
                </a:solidFill>
                <a:latin typeface="Arial" charset="0"/>
              </a:defRPr>
            </a:lvl6pPr>
            <a:lvl7pPr marL="2909216" indent="-223787" defTabSz="910685" eaLnBrk="0" fontAlgn="base" hangingPunct="0">
              <a:spcBef>
                <a:spcPct val="0"/>
              </a:spcBef>
              <a:spcAft>
                <a:spcPct val="0"/>
              </a:spcAft>
              <a:defRPr sz="800" b="1">
                <a:solidFill>
                  <a:schemeClr val="tx1"/>
                </a:solidFill>
                <a:latin typeface="Arial" charset="0"/>
              </a:defRPr>
            </a:lvl7pPr>
            <a:lvl8pPr marL="3356790" indent="-223787" defTabSz="910685" eaLnBrk="0" fontAlgn="base" hangingPunct="0">
              <a:spcBef>
                <a:spcPct val="0"/>
              </a:spcBef>
              <a:spcAft>
                <a:spcPct val="0"/>
              </a:spcAft>
              <a:defRPr sz="800" b="1">
                <a:solidFill>
                  <a:schemeClr val="tx1"/>
                </a:solidFill>
                <a:latin typeface="Arial" charset="0"/>
              </a:defRPr>
            </a:lvl8pPr>
            <a:lvl9pPr marL="3804361" indent="-223787" defTabSz="910685" eaLnBrk="0" fontAlgn="base" hangingPunct="0">
              <a:spcBef>
                <a:spcPct val="0"/>
              </a:spcBef>
              <a:spcAft>
                <a:spcPct val="0"/>
              </a:spcAft>
              <a:defRPr sz="800" b="1">
                <a:solidFill>
                  <a:schemeClr val="tx1"/>
                </a:solidFill>
                <a:latin typeface="Arial" charset="0"/>
              </a:defRPr>
            </a:lvl9pPr>
          </a:lstStyle>
          <a:p>
            <a:pPr eaLnBrk="1" hangingPunct="1"/>
            <a:endParaRPr lang="en-US" sz="1200" b="0" dirty="0">
              <a:solidFill>
                <a:prstClr val="black"/>
              </a:solidFill>
            </a:endParaRPr>
          </a:p>
        </p:txBody>
      </p:sp>
    </p:spTree>
    <p:extLst>
      <p:ext uri="{BB962C8B-B14F-4D97-AF65-F5344CB8AC3E}">
        <p14:creationId xmlns:p14="http://schemas.microsoft.com/office/powerpoint/2010/main" val="1712213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F8DB940-9C5D-42BF-A7FF-B8535A00BA6B}" type="slidenum">
              <a:rPr lang="en-US" smtClean="0">
                <a:solidFill>
                  <a:prstClr val="black"/>
                </a:solidFill>
                <a:latin typeface="Arial" pitchFamily="34" charset="0"/>
              </a:rPr>
              <a:pPr/>
              <a:t>7</a:t>
            </a:fld>
            <a:endParaRPr lang="en-US" dirty="0" smtClean="0">
              <a:solidFill>
                <a:prstClr val="black"/>
              </a:solidFill>
              <a:latin typeface="Arial"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marL="171450" indent="-171450">
              <a:buFont typeface="Arial" panose="020B0604020202020204" pitchFamily="34" charset="0"/>
              <a:buChar char="•"/>
            </a:pPr>
            <a:r>
              <a:rPr lang="en-US" baseline="0" dirty="0" smtClean="0"/>
              <a:t>)</a:t>
            </a:r>
            <a:endParaRPr lang="en-US" dirty="0"/>
          </a:p>
        </p:txBody>
      </p:sp>
    </p:spTree>
    <p:extLst>
      <p:ext uri="{BB962C8B-B14F-4D97-AF65-F5344CB8AC3E}">
        <p14:creationId xmlns:p14="http://schemas.microsoft.com/office/powerpoint/2010/main" val="328675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E0C5976-6AFB-4BE9-8079-1C8FBBCFE66A}" type="slidenum">
              <a:rPr lang="en-US" smtClean="0">
                <a:solidFill>
                  <a:prstClr val="black"/>
                </a:solidFill>
              </a:rPr>
              <a:pPr/>
              <a:t>8</a:t>
            </a:fld>
            <a:endParaRPr lang="en-US" dirty="0" smtClean="0">
              <a:solidFill>
                <a:prstClr val="black"/>
              </a:solidFill>
            </a:endParaRPr>
          </a:p>
        </p:txBody>
      </p:sp>
      <p:sp>
        <p:nvSpPr>
          <p:cNvPr id="43011" name="Rectangle 2"/>
          <p:cNvSpPr>
            <a:spLocks noGrp="1" noRot="1" noChangeAspect="1" noChangeArrowheads="1" noTextEdit="1"/>
          </p:cNvSpPr>
          <p:nvPr>
            <p:ph type="sldImg"/>
          </p:nvPr>
        </p:nvSpPr>
        <p:spPr>
          <a:xfrm>
            <a:off x="1141413" y="682625"/>
            <a:ext cx="4575175" cy="3432175"/>
          </a:xfrm>
          <a:ln/>
        </p:spPr>
      </p:sp>
      <p:sp>
        <p:nvSpPr>
          <p:cNvPr id="43012" name="Rectangle 3"/>
          <p:cNvSpPr>
            <a:spLocks noGrp="1" noChangeArrowheads="1"/>
          </p:cNvSpPr>
          <p:nvPr>
            <p:ph type="body" idx="1"/>
          </p:nvPr>
        </p:nvSpPr>
        <p:spPr>
          <a:xfrm>
            <a:off x="686436" y="4344042"/>
            <a:ext cx="5486711" cy="4114488"/>
          </a:xfrm>
          <a:noFill/>
          <a:ln/>
        </p:spPr>
        <p:txBody>
          <a:bodyPr/>
          <a:lstStyle/>
          <a:p>
            <a:pPr marL="171450" indent="-171450" eaLnBrk="1" hangingPunct="1">
              <a:buFont typeface="Arial" panose="020B0604020202020204" pitchFamily="34" charset="0"/>
              <a:buChar char="•"/>
            </a:pPr>
            <a:endParaRPr lang="en-US" dirty="0" smtClean="0"/>
          </a:p>
        </p:txBody>
      </p:sp>
      <p:sp>
        <p:nvSpPr>
          <p:cNvPr id="43013" name="Footer Placeholder 4"/>
          <p:cNvSpPr>
            <a:spLocks noGrp="1"/>
          </p:cNvSpPr>
          <p:nvPr>
            <p:ph type="ftr" sz="quarter" idx="4"/>
          </p:nvPr>
        </p:nvSpPr>
        <p:spPr>
          <a:noFill/>
        </p:spPr>
        <p:txBody>
          <a:bodyPr/>
          <a:lstStyle/>
          <a:p>
            <a:endParaRPr lang="en-US" dirty="0" smtClean="0">
              <a:solidFill>
                <a:prstClr val="black"/>
              </a:solidFill>
            </a:endParaRPr>
          </a:p>
        </p:txBody>
      </p:sp>
    </p:spTree>
    <p:extLst>
      <p:ext uri="{BB962C8B-B14F-4D97-AF65-F5344CB8AC3E}">
        <p14:creationId xmlns:p14="http://schemas.microsoft.com/office/powerpoint/2010/main" val="108690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984DA51-5BCC-4F59-98BA-5618AFBD3EF3}" type="slidenum">
              <a:rPr lang="en-US" smtClean="0">
                <a:solidFill>
                  <a:prstClr val="black"/>
                </a:solidFill>
              </a:rPr>
              <a:pPr/>
              <a:t>9</a:t>
            </a:fld>
            <a:endParaRPr lang="en-US" dirty="0" smtClean="0">
              <a:solidFill>
                <a:prstClr val="black"/>
              </a:solidFill>
            </a:endParaRPr>
          </a:p>
        </p:txBody>
      </p:sp>
      <p:sp>
        <p:nvSpPr>
          <p:cNvPr id="44035" name="Rectangle 2"/>
          <p:cNvSpPr>
            <a:spLocks noGrp="1" noRot="1" noChangeAspect="1" noChangeArrowheads="1" noTextEdit="1"/>
          </p:cNvSpPr>
          <p:nvPr>
            <p:ph type="sldImg"/>
          </p:nvPr>
        </p:nvSpPr>
        <p:spPr>
          <a:xfrm>
            <a:off x="1141413" y="682625"/>
            <a:ext cx="4575175" cy="3432175"/>
          </a:xfrm>
          <a:ln/>
        </p:spPr>
      </p:sp>
      <p:sp>
        <p:nvSpPr>
          <p:cNvPr id="44036" name="Rectangle 3"/>
          <p:cNvSpPr>
            <a:spLocks noGrp="1" noChangeArrowheads="1"/>
          </p:cNvSpPr>
          <p:nvPr>
            <p:ph type="body" idx="1"/>
          </p:nvPr>
        </p:nvSpPr>
        <p:spPr>
          <a:xfrm>
            <a:off x="686436" y="4344042"/>
            <a:ext cx="5486711" cy="4114488"/>
          </a:xfrm>
          <a:noFill/>
          <a:ln/>
        </p:spPr>
        <p:txBody>
          <a:bodyPr/>
          <a:lstStyle/>
          <a:p>
            <a:pPr marL="0" indent="0" eaLnBrk="1" hangingPunct="1">
              <a:buFont typeface="Arial" panose="020B0604020202020204" pitchFamily="34" charset="0"/>
              <a:buNone/>
            </a:pPr>
            <a:endParaRPr lang="en-US" dirty="0" smtClean="0"/>
          </a:p>
        </p:txBody>
      </p:sp>
    </p:spTree>
    <p:extLst>
      <p:ext uri="{BB962C8B-B14F-4D97-AF65-F5344CB8AC3E}">
        <p14:creationId xmlns:p14="http://schemas.microsoft.com/office/powerpoint/2010/main" val="199789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458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92365" y="6488668"/>
            <a:ext cx="660194" cy="369332"/>
          </a:xfrm>
          <a:prstGeom prst="rect">
            <a:avLst/>
          </a:prstGeom>
          <a:noFill/>
        </p:spPr>
        <p:txBody>
          <a:bodyPr wrap="square" rtlCol="0">
            <a:spAutoFit/>
          </a:bodyPr>
          <a:lstStyle/>
          <a:p>
            <a:fld id="{CF85865C-14EE-471C-B49A-D741FE5C625C}"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85325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92365" y="6488668"/>
            <a:ext cx="660194" cy="369332"/>
          </a:xfrm>
          <a:prstGeom prst="rect">
            <a:avLst/>
          </a:prstGeom>
          <a:noFill/>
        </p:spPr>
        <p:txBody>
          <a:bodyPr wrap="square" rtlCol="0">
            <a:spAutoFit/>
          </a:bodyPr>
          <a:lstStyle/>
          <a:p>
            <a:fld id="{CF85865C-14EE-471C-B49A-D741FE5C625C}"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1605427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6" name="TextBox 5"/>
          <p:cNvSpPr txBox="1"/>
          <p:nvPr userDrawn="1"/>
        </p:nvSpPr>
        <p:spPr>
          <a:xfrm>
            <a:off x="92365" y="6488668"/>
            <a:ext cx="660194" cy="369332"/>
          </a:xfrm>
          <a:prstGeom prst="rect">
            <a:avLst/>
          </a:prstGeom>
          <a:noFill/>
        </p:spPr>
        <p:txBody>
          <a:bodyPr wrap="square" rtlCol="0">
            <a:spAutoFit/>
          </a:bodyPr>
          <a:lstStyle/>
          <a:p>
            <a:fld id="{CF85865C-14EE-471C-B49A-D741FE5C625C}"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383185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92365" y="6488668"/>
            <a:ext cx="660194" cy="369332"/>
          </a:xfrm>
          <a:prstGeom prst="rect">
            <a:avLst/>
          </a:prstGeom>
          <a:noFill/>
        </p:spPr>
        <p:txBody>
          <a:bodyPr wrap="square" rtlCol="0">
            <a:spAutoFit/>
          </a:bodyPr>
          <a:lstStyle/>
          <a:p>
            <a:fld id="{CF85865C-14EE-471C-B49A-D741FE5C625C}"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64401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92365" y="6488668"/>
            <a:ext cx="660194" cy="369332"/>
          </a:xfrm>
          <a:prstGeom prst="rect">
            <a:avLst/>
          </a:prstGeom>
          <a:noFill/>
        </p:spPr>
        <p:txBody>
          <a:bodyPr wrap="square" rtlCol="0">
            <a:spAutoFit/>
          </a:bodyPr>
          <a:lstStyle/>
          <a:p>
            <a:fld id="{CF85865C-14EE-471C-B49A-D741FE5C625C}"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161953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Box 3"/>
          <p:cNvSpPr txBox="1"/>
          <p:nvPr userDrawn="1"/>
        </p:nvSpPr>
        <p:spPr>
          <a:xfrm>
            <a:off x="92365" y="6488668"/>
            <a:ext cx="660194" cy="369332"/>
          </a:xfrm>
          <a:prstGeom prst="rect">
            <a:avLst/>
          </a:prstGeom>
          <a:noFill/>
        </p:spPr>
        <p:txBody>
          <a:bodyPr wrap="square" rtlCol="0">
            <a:spAutoFit/>
          </a:bodyPr>
          <a:lstStyle/>
          <a:p>
            <a:fld id="{CF85865C-14EE-471C-B49A-D741FE5C625C}"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45955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92365" y="6488668"/>
            <a:ext cx="660194" cy="369332"/>
          </a:xfrm>
          <a:prstGeom prst="rect">
            <a:avLst/>
          </a:prstGeom>
          <a:noFill/>
        </p:spPr>
        <p:txBody>
          <a:bodyPr wrap="square" rtlCol="0">
            <a:spAutoFit/>
          </a:bodyPr>
          <a:lstStyle/>
          <a:p>
            <a:fld id="{CF85865C-14EE-471C-B49A-D741FE5C625C}"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1479476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92365" y="6488668"/>
            <a:ext cx="660194" cy="369332"/>
          </a:xfrm>
          <a:prstGeom prst="rect">
            <a:avLst/>
          </a:prstGeom>
          <a:noFill/>
        </p:spPr>
        <p:txBody>
          <a:bodyPr wrap="square" rtlCol="0">
            <a:spAutoFit/>
          </a:bodyPr>
          <a:lstStyle/>
          <a:p>
            <a:fld id="{CF85865C-14EE-471C-B49A-D741FE5C625C}"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97494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92365" y="6488668"/>
            <a:ext cx="660194" cy="369332"/>
          </a:xfrm>
          <a:prstGeom prst="rect">
            <a:avLst/>
          </a:prstGeom>
          <a:noFill/>
        </p:spPr>
        <p:txBody>
          <a:bodyPr wrap="square" rtlCol="0">
            <a:spAutoFit/>
          </a:bodyPr>
          <a:lstStyle/>
          <a:p>
            <a:fld id="{CF85865C-14EE-471C-B49A-D741FE5C625C}"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152022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92365" y="6488668"/>
            <a:ext cx="660194" cy="369332"/>
          </a:xfrm>
          <a:prstGeom prst="rect">
            <a:avLst/>
          </a:prstGeom>
          <a:noFill/>
        </p:spPr>
        <p:txBody>
          <a:bodyPr wrap="square" rtlCol="0">
            <a:spAutoFit/>
          </a:bodyPr>
          <a:lstStyle/>
          <a:p>
            <a:fld id="{CF85865C-14EE-471C-B49A-D741FE5C625C}"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37284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92365" y="6488668"/>
            <a:ext cx="660194" cy="369332"/>
          </a:xfrm>
          <a:prstGeom prst="rect">
            <a:avLst/>
          </a:prstGeom>
          <a:noFill/>
        </p:spPr>
        <p:txBody>
          <a:bodyPr wrap="square" rtlCol="0">
            <a:spAutoFit/>
          </a:bodyPr>
          <a:lstStyle/>
          <a:p>
            <a:fld id="{CF85865C-14EE-471C-B49A-D741FE5C625C}"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2864801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92365" y="6488668"/>
            <a:ext cx="660194" cy="369332"/>
          </a:xfrm>
          <a:prstGeom prst="rect">
            <a:avLst/>
          </a:prstGeom>
          <a:noFill/>
        </p:spPr>
        <p:txBody>
          <a:bodyPr wrap="square" rtlCol="0">
            <a:spAutoFit/>
          </a:bodyPr>
          <a:lstStyle/>
          <a:p>
            <a:fld id="{CF85865C-14EE-471C-B49A-D741FE5C625C}" type="slidenum">
              <a:rPr lang="en-US" smtClean="0">
                <a:solidFill>
                  <a:schemeClr val="bg1"/>
                </a:solidFill>
              </a:rPr>
              <a:t>‹#›</a:t>
            </a:fld>
            <a:endParaRPr lang="en-US" dirty="0">
              <a:solidFill>
                <a:schemeClr val="bg1"/>
              </a:solidFill>
            </a:endParaRPr>
          </a:p>
        </p:txBody>
      </p:sp>
    </p:spTree>
    <p:extLst>
      <p:ext uri="{BB962C8B-B14F-4D97-AF65-F5344CB8AC3E}">
        <p14:creationId xmlns:p14="http://schemas.microsoft.com/office/powerpoint/2010/main" val="52817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a:p>
            <a:pPr lvl="0"/>
            <a:r>
              <a:rPr lang="en-US" smtClean="0"/>
              <a:t>All Left Justified, No Centering</a:t>
            </a:r>
          </a:p>
          <a:p>
            <a:pPr lvl="1"/>
            <a:endParaRPr lang="en-US" smtClean="0"/>
          </a:p>
        </p:txBody>
      </p:sp>
    </p:spTree>
    <p:extLst>
      <p:ext uri="{BB962C8B-B14F-4D97-AF65-F5344CB8AC3E}">
        <p14:creationId xmlns:p14="http://schemas.microsoft.com/office/powerpoint/2010/main" val="2510174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ftr="0" dt="0"/>
  <p:txStyles>
    <p:title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Arial" charset="0"/>
        </a:defRPr>
      </a:lvl2pPr>
      <a:lvl3pPr algn="l" rtl="0" fontAlgn="base">
        <a:spcBef>
          <a:spcPct val="0"/>
        </a:spcBef>
        <a:spcAft>
          <a:spcPct val="0"/>
        </a:spcAft>
        <a:defRPr sz="3600" b="1">
          <a:solidFill>
            <a:schemeClr val="bg1"/>
          </a:solidFill>
          <a:latin typeface="Arial" charset="0"/>
        </a:defRPr>
      </a:lvl3pPr>
      <a:lvl4pPr algn="l" rtl="0" fontAlgn="base">
        <a:spcBef>
          <a:spcPct val="0"/>
        </a:spcBef>
        <a:spcAft>
          <a:spcPct val="0"/>
        </a:spcAft>
        <a:defRPr sz="3600" b="1">
          <a:solidFill>
            <a:schemeClr val="bg1"/>
          </a:solidFill>
          <a:latin typeface="Arial" charset="0"/>
        </a:defRPr>
      </a:lvl4pPr>
      <a:lvl5pPr algn="l" rtl="0" fontAlgn="base">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p:titleStyle>
    <p:bodyStyle>
      <a:lvl1pPr marL="342900" indent="-342900" algn="l" rtl="0" fontAlgn="base">
        <a:spcBef>
          <a:spcPct val="20000"/>
        </a:spcBef>
        <a:spcAft>
          <a:spcPct val="0"/>
        </a:spcAft>
        <a:buChar char="•"/>
        <a:defRPr sz="2400" b="1">
          <a:solidFill>
            <a:schemeClr val="bg1"/>
          </a:solidFill>
          <a:latin typeface="+mn-lt"/>
          <a:ea typeface="+mn-ea"/>
          <a:cs typeface="+mn-cs"/>
        </a:defRPr>
      </a:lvl1pPr>
      <a:lvl2pPr marL="742950" indent="-285750" algn="l" rtl="0" fontAlgn="base">
        <a:spcBef>
          <a:spcPct val="20000"/>
        </a:spcBef>
        <a:spcAft>
          <a:spcPct val="0"/>
        </a:spcAft>
        <a:buChar char="–"/>
        <a:defRPr sz="2000" b="1">
          <a:solidFill>
            <a:schemeClr val="bg1"/>
          </a:solidFill>
          <a:latin typeface="+mn-lt"/>
        </a:defRPr>
      </a:lvl2pPr>
      <a:lvl3pPr marL="1143000" indent="-228600" algn="l" rtl="0" fontAlgn="base">
        <a:spcBef>
          <a:spcPct val="20000"/>
        </a:spcBef>
        <a:spcAft>
          <a:spcPct val="0"/>
        </a:spcAft>
        <a:buChar char="•"/>
        <a:defRPr b="1">
          <a:solidFill>
            <a:schemeClr val="bg1"/>
          </a:solidFill>
          <a:latin typeface="+mn-lt"/>
        </a:defRPr>
      </a:lvl3pPr>
      <a:lvl4pPr marL="1600200" indent="-228600" algn="l" rtl="0" fontAlgn="base">
        <a:spcBef>
          <a:spcPct val="20000"/>
        </a:spcBef>
        <a:spcAft>
          <a:spcPct val="0"/>
        </a:spcAft>
        <a:buChar char="–"/>
        <a:defRPr sz="1600" b="1">
          <a:solidFill>
            <a:schemeClr val="bg1"/>
          </a:solidFill>
          <a:latin typeface="+mn-lt"/>
        </a:defRPr>
      </a:lvl4pPr>
      <a:lvl5pPr marL="2057400" indent="-228600" algn="l" rtl="0" fontAlgn="base">
        <a:spcBef>
          <a:spcPct val="20000"/>
        </a:spcBef>
        <a:spcAft>
          <a:spcPct val="0"/>
        </a:spcAft>
        <a:buChar char="»"/>
        <a:defRPr sz="1400" b="1">
          <a:solidFill>
            <a:schemeClr val="bg1"/>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usbr.gov/budge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609600" y="2286000"/>
            <a:ext cx="7848600" cy="2862322"/>
          </a:xfrm>
          <a:prstGeom prst="rect">
            <a:avLst/>
          </a:prstGeom>
          <a:noFill/>
          <a:ln w="9525">
            <a:noFill/>
            <a:miter lim="800000"/>
            <a:headEnd/>
            <a:tailEnd/>
          </a:ln>
        </p:spPr>
        <p:txBody>
          <a:bodyPr wrap="square">
            <a:spAutoFit/>
          </a:bodyPr>
          <a:lstStyle/>
          <a:p>
            <a:pPr defTabSz="914400" fontAlgn="base">
              <a:spcBef>
                <a:spcPct val="50000"/>
              </a:spcBef>
              <a:spcAft>
                <a:spcPct val="0"/>
              </a:spcAft>
            </a:pPr>
            <a:r>
              <a:rPr lang="en-US" sz="4400" b="1" dirty="0">
                <a:solidFill>
                  <a:srgbClr val="FFFFFF"/>
                </a:solidFill>
                <a:latin typeface="Arial" charset="0"/>
              </a:rPr>
              <a:t>FY </a:t>
            </a:r>
            <a:r>
              <a:rPr lang="en-US" sz="4400" b="1" dirty="0" smtClean="0">
                <a:solidFill>
                  <a:srgbClr val="FFFFFF"/>
                </a:solidFill>
                <a:latin typeface="Arial" charset="0"/>
              </a:rPr>
              <a:t>2018</a:t>
            </a:r>
            <a:endParaRPr lang="en-US" sz="4400" b="1" dirty="0">
              <a:solidFill>
                <a:srgbClr val="FFFFFF"/>
              </a:solidFill>
              <a:latin typeface="Arial" charset="0"/>
            </a:endParaRPr>
          </a:p>
          <a:p>
            <a:pPr defTabSz="914400" fontAlgn="base">
              <a:spcAft>
                <a:spcPct val="0"/>
              </a:spcAft>
            </a:pPr>
            <a:r>
              <a:rPr lang="en-US" sz="4400" b="1" dirty="0">
                <a:solidFill>
                  <a:srgbClr val="FFFFFF"/>
                </a:solidFill>
                <a:latin typeface="Arial" charset="0"/>
              </a:rPr>
              <a:t>President’s Budget </a:t>
            </a:r>
          </a:p>
          <a:p>
            <a:pPr defTabSz="914400" fontAlgn="base">
              <a:spcAft>
                <a:spcPct val="0"/>
              </a:spcAft>
            </a:pPr>
            <a:r>
              <a:rPr lang="en-US" sz="4400" b="1" dirty="0">
                <a:solidFill>
                  <a:srgbClr val="FFFFFF"/>
                </a:solidFill>
                <a:latin typeface="Arial" charset="0"/>
              </a:rPr>
              <a:t>Stakeholders Briefing </a:t>
            </a:r>
          </a:p>
          <a:p>
            <a:pPr defTabSz="914400" fontAlgn="base">
              <a:spcBef>
                <a:spcPct val="50000"/>
              </a:spcBef>
              <a:spcAft>
                <a:spcPct val="0"/>
              </a:spcAft>
            </a:pPr>
            <a:r>
              <a:rPr lang="en-US" sz="3200" b="1" dirty="0" smtClean="0">
                <a:solidFill>
                  <a:srgbClr val="FFFFFF"/>
                </a:solidFill>
                <a:latin typeface="Arial" charset="0"/>
              </a:rPr>
              <a:t>May 30, 2017</a:t>
            </a:r>
            <a:endParaRPr lang="en-US" sz="3200" b="1" dirty="0">
              <a:solidFill>
                <a:srgbClr val="FFFFFF"/>
              </a:solidFill>
              <a:latin typeface="Arial" charset="0"/>
            </a:endParaRPr>
          </a:p>
        </p:txBody>
      </p:sp>
    </p:spTree>
    <p:extLst>
      <p:ext uri="{BB962C8B-B14F-4D97-AF65-F5344CB8AC3E}">
        <p14:creationId xmlns:p14="http://schemas.microsoft.com/office/powerpoint/2010/main" val="3938603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of Grand Coulee"/>
          <p:cNvPicPr>
            <a:picLocks noChangeAspect="1" noChangeArrowheads="1"/>
          </p:cNvPicPr>
          <p:nvPr/>
        </p:nvPicPr>
        <p:blipFill>
          <a:blip r:embed="rId3" cstate="print"/>
          <a:srcRect/>
          <a:stretch>
            <a:fillRect/>
          </a:stretch>
        </p:blipFill>
        <p:spPr bwMode="auto">
          <a:xfrm>
            <a:off x="759373" y="4180492"/>
            <a:ext cx="4381500" cy="2039663"/>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660783"/>
          </a:xfrm>
        </p:spPr>
        <p:txBody>
          <a:bodyPr/>
          <a:lstStyle/>
          <a:p>
            <a:r>
              <a:rPr lang="en-US" dirty="0" smtClean="0"/>
              <a:t>Energy</a:t>
            </a:r>
            <a:endParaRPr lang="en-US" dirty="0"/>
          </a:p>
        </p:txBody>
      </p:sp>
      <p:sp>
        <p:nvSpPr>
          <p:cNvPr id="3" name="Content Placeholder 2"/>
          <p:cNvSpPr>
            <a:spLocks noGrp="1"/>
          </p:cNvSpPr>
          <p:nvPr>
            <p:ph idx="1"/>
          </p:nvPr>
        </p:nvSpPr>
        <p:spPr>
          <a:xfrm>
            <a:off x="530773" y="1145814"/>
            <a:ext cx="8229600" cy="1905000"/>
          </a:xfrm>
        </p:spPr>
        <p:txBody>
          <a:bodyPr/>
          <a:lstStyle/>
          <a:p>
            <a:pPr>
              <a:spcBef>
                <a:spcPts val="0"/>
              </a:spcBef>
            </a:pPr>
            <a:r>
              <a:rPr lang="en-US" sz="1800" dirty="0"/>
              <a:t>The FY 2018 President’s Budget allocates $1.3M  to support sustainable hydropower initiatives that deliver value to Reclamation </a:t>
            </a:r>
            <a:r>
              <a:rPr lang="en-US" sz="1800" dirty="0" smtClean="0"/>
              <a:t>projects</a:t>
            </a:r>
          </a:p>
          <a:p>
            <a:pPr lvl="1">
              <a:spcBef>
                <a:spcPts val="0"/>
              </a:spcBef>
            </a:pPr>
            <a:r>
              <a:rPr lang="en-US" sz="1600" dirty="0" smtClean="0"/>
              <a:t>Goal is to achieve operational efficiencies of hydropower facilities and promote development of new, non-federal hydropower on existing non-powered Reclamation facilities</a:t>
            </a:r>
            <a:endParaRPr lang="en-US" sz="1600" dirty="0"/>
          </a:p>
          <a:p>
            <a:pPr lvl="1">
              <a:spcBef>
                <a:spcPts val="0"/>
              </a:spcBef>
            </a:pPr>
            <a:r>
              <a:rPr lang="en-US" sz="1600" dirty="0" smtClean="0"/>
              <a:t>Small Federal investment leverages large non-Reclamation investments (e.g., Bonneville Power Administration, other power customers)</a:t>
            </a:r>
          </a:p>
          <a:p>
            <a:pPr lvl="1">
              <a:spcBef>
                <a:spcPts val="0"/>
              </a:spcBef>
            </a:pPr>
            <a:r>
              <a:rPr lang="en-US" sz="1600" dirty="0" smtClean="0"/>
              <a:t>Funding supports ongoing work for automated data collection, performance testing, regulatory compliance, etc.</a:t>
            </a:r>
          </a:p>
          <a:p>
            <a:pPr marL="457200" lvl="1" indent="0" eaLnBrk="1" hangingPunct="1">
              <a:buNone/>
            </a:pP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a:p>
          <a:p>
            <a:pPr marL="0" lvl="0" indent="0">
              <a:buNone/>
            </a:pPr>
            <a:r>
              <a:rPr lang="en-US" sz="1200" dirty="0" smtClean="0">
                <a:solidFill>
                  <a:srgbClr val="FFFFFF"/>
                </a:solidFill>
              </a:rPr>
              <a:t>                         </a:t>
            </a:r>
          </a:p>
        </p:txBody>
      </p:sp>
      <p:sp>
        <p:nvSpPr>
          <p:cNvPr id="4" name="TextBox 3"/>
          <p:cNvSpPr txBox="1"/>
          <p:nvPr/>
        </p:nvSpPr>
        <p:spPr>
          <a:xfrm>
            <a:off x="457200" y="6248692"/>
            <a:ext cx="1371600" cy="276999"/>
          </a:xfrm>
          <a:prstGeom prst="rect">
            <a:avLst/>
          </a:prstGeom>
          <a:noFill/>
        </p:spPr>
        <p:txBody>
          <a:bodyPr wrap="square" rtlCol="0">
            <a:spAutoFit/>
          </a:bodyPr>
          <a:lstStyle/>
          <a:p>
            <a:pPr algn="r" defTabSz="914400" fontAlgn="base">
              <a:spcBef>
                <a:spcPct val="0"/>
              </a:spcBef>
              <a:spcAft>
                <a:spcPct val="0"/>
              </a:spcAft>
            </a:pPr>
            <a:r>
              <a:rPr lang="en-US" sz="1200" dirty="0">
                <a:solidFill>
                  <a:srgbClr val="FFFFFF"/>
                </a:solidFill>
                <a:latin typeface="Arial" charset="0"/>
              </a:rPr>
              <a:t>Grand Coulee</a:t>
            </a:r>
          </a:p>
        </p:txBody>
      </p:sp>
      <p:sp>
        <p:nvSpPr>
          <p:cNvPr id="10" name="TextBox 9"/>
          <p:cNvSpPr txBox="1"/>
          <p:nvPr/>
        </p:nvSpPr>
        <p:spPr>
          <a:xfrm>
            <a:off x="5481782" y="4412717"/>
            <a:ext cx="3429000" cy="1661993"/>
          </a:xfrm>
          <a:prstGeom prst="rect">
            <a:avLst/>
          </a:prstGeom>
          <a:noFill/>
        </p:spPr>
        <p:txBody>
          <a:bodyPr wrap="square" rtlCol="0">
            <a:spAutoFit/>
          </a:bodyPr>
          <a:lstStyle/>
          <a:p>
            <a:pPr lvl="0"/>
            <a:r>
              <a:rPr lang="en-US" sz="1400" b="1" dirty="0">
                <a:solidFill>
                  <a:schemeClr val="bg1"/>
                </a:solidFill>
              </a:rPr>
              <a:t>Note:  </a:t>
            </a:r>
            <a:r>
              <a:rPr lang="en-US" sz="1400" dirty="0">
                <a:solidFill>
                  <a:schemeClr val="bg1"/>
                </a:solidFill>
              </a:rPr>
              <a:t>Entirety of Reclamation’s hydropower </a:t>
            </a:r>
            <a:r>
              <a:rPr lang="en-US" sz="1400" dirty="0" smtClean="0">
                <a:solidFill>
                  <a:schemeClr val="bg1"/>
                </a:solidFill>
              </a:rPr>
              <a:t>generation funding </a:t>
            </a:r>
            <a:r>
              <a:rPr lang="en-US" sz="1400" dirty="0">
                <a:solidFill>
                  <a:schemeClr val="bg1"/>
                </a:solidFill>
              </a:rPr>
              <a:t>is nearly $500 million annually, of </a:t>
            </a:r>
            <a:r>
              <a:rPr lang="en-US" sz="1400" dirty="0" smtClean="0">
                <a:solidFill>
                  <a:schemeClr val="bg1"/>
                </a:solidFill>
              </a:rPr>
              <a:t>which approximately </a:t>
            </a:r>
            <a:r>
              <a:rPr lang="en-US" sz="1400" dirty="0">
                <a:solidFill>
                  <a:schemeClr val="bg1"/>
                </a:solidFill>
              </a:rPr>
              <a:t>80% is funded directly by power users. </a:t>
            </a:r>
            <a:r>
              <a:rPr lang="en-US" sz="1400" dirty="0" smtClean="0">
                <a:solidFill>
                  <a:schemeClr val="bg1"/>
                </a:solidFill>
              </a:rPr>
              <a:t>Reclamation </a:t>
            </a:r>
            <a:r>
              <a:rPr lang="en-US" sz="1400" dirty="0">
                <a:solidFill>
                  <a:schemeClr val="bg1"/>
                </a:solidFill>
              </a:rPr>
              <a:t>generates over </a:t>
            </a:r>
            <a:r>
              <a:rPr lang="en-US" sz="1400" dirty="0" smtClean="0">
                <a:solidFill>
                  <a:schemeClr val="bg1"/>
                </a:solidFill>
              </a:rPr>
              <a:t>37 billion KW of </a:t>
            </a:r>
            <a:r>
              <a:rPr lang="en-US" sz="1400" dirty="0">
                <a:solidFill>
                  <a:schemeClr val="bg1"/>
                </a:solidFill>
              </a:rPr>
              <a:t>electricity annually.  </a:t>
            </a:r>
          </a:p>
          <a:p>
            <a:endParaRPr lang="en-US" dirty="0">
              <a:solidFill>
                <a:schemeClr val="bg1"/>
              </a:solidFill>
            </a:endParaRPr>
          </a:p>
        </p:txBody>
      </p:sp>
    </p:spTree>
    <p:extLst>
      <p:ext uri="{BB962C8B-B14F-4D97-AF65-F5344CB8AC3E}">
        <p14:creationId xmlns:p14="http://schemas.microsoft.com/office/powerpoint/2010/main" val="4080541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and Water Stewardship</a:t>
            </a:r>
            <a:endParaRPr lang="en-US" dirty="0"/>
          </a:p>
        </p:txBody>
      </p:sp>
      <p:sp>
        <p:nvSpPr>
          <p:cNvPr id="3" name="Content Placeholder 2"/>
          <p:cNvSpPr>
            <a:spLocks noGrp="1"/>
          </p:cNvSpPr>
          <p:nvPr>
            <p:ph idx="1"/>
          </p:nvPr>
        </p:nvSpPr>
        <p:spPr>
          <a:xfrm>
            <a:off x="457200" y="1263869"/>
            <a:ext cx="8229600" cy="4525963"/>
          </a:xfrm>
        </p:spPr>
        <p:txBody>
          <a:bodyPr/>
          <a:lstStyle/>
          <a:p>
            <a:r>
              <a:rPr lang="en-US" b="0" dirty="0" smtClean="0"/>
              <a:t>WaterSMART supports Reclamation’s </a:t>
            </a:r>
            <a:r>
              <a:rPr lang="en-US" b="0" dirty="0"/>
              <a:t>collaboration with non-Federal partners in efforts to address emerging water demands </a:t>
            </a:r>
            <a:r>
              <a:rPr lang="en-US" b="0" dirty="0" smtClean="0"/>
              <a:t>and water </a:t>
            </a:r>
            <a:r>
              <a:rPr lang="en-US" b="0" dirty="0"/>
              <a:t>shortage issues in the West, to promote water conservation and improved water management, </a:t>
            </a:r>
            <a:r>
              <a:rPr lang="en-US" b="0" dirty="0" smtClean="0"/>
              <a:t>and to </a:t>
            </a:r>
            <a:r>
              <a:rPr lang="en-US" b="0" dirty="0"/>
              <a:t>take actions to mitigate adverse environmental impacts of Reclamation </a:t>
            </a:r>
            <a:r>
              <a:rPr lang="en-US" b="0" dirty="0" smtClean="0"/>
              <a:t>projects</a:t>
            </a:r>
          </a:p>
          <a:p>
            <a:r>
              <a:rPr lang="en-US" b="0" dirty="0" smtClean="0"/>
              <a:t>Promotes sustainable solutions and economic productivity</a:t>
            </a:r>
          </a:p>
          <a:p>
            <a:r>
              <a:rPr lang="en-US" b="0" dirty="0" smtClean="0"/>
              <a:t>Includes funding for cost-shared grants, basinwide efforts to address water supply, Title XVI water recycling, collaborative watershed groups, and water conservation/drought activities</a:t>
            </a:r>
            <a:endParaRPr lang="en-US" b="0" dirty="0"/>
          </a:p>
        </p:txBody>
      </p:sp>
    </p:spTree>
    <p:extLst>
      <p:ext uri="{BB962C8B-B14F-4D97-AF65-F5344CB8AC3E}">
        <p14:creationId xmlns:p14="http://schemas.microsoft.com/office/powerpoint/2010/main" val="1560935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91511"/>
            <a:ext cx="8229600" cy="609600"/>
          </a:xfrm>
        </p:spPr>
        <p:txBody>
          <a:bodyPr/>
          <a:lstStyle/>
          <a:p>
            <a:r>
              <a:rPr lang="en-US" dirty="0" smtClean="0"/>
              <a:t>WaterSMART Program</a:t>
            </a:r>
          </a:p>
        </p:txBody>
      </p:sp>
      <p:sp>
        <p:nvSpPr>
          <p:cNvPr id="30723" name="Rectangle 3"/>
          <p:cNvSpPr>
            <a:spLocks noGrp="1" noChangeArrowheads="1"/>
          </p:cNvSpPr>
          <p:nvPr>
            <p:ph sz="half" idx="4294967295"/>
          </p:nvPr>
        </p:nvSpPr>
        <p:spPr>
          <a:xfrm>
            <a:off x="0" y="990600"/>
            <a:ext cx="5410200" cy="1038225"/>
          </a:xfrm>
        </p:spPr>
        <p:txBody>
          <a:bodyPr/>
          <a:lstStyle/>
          <a:p>
            <a:pPr marL="297180" lvl="1" indent="0">
              <a:buNone/>
            </a:pPr>
            <a:r>
              <a:rPr lang="en-US" sz="800" dirty="0" smtClean="0"/>
              <a:t>                      </a:t>
            </a:r>
            <a:endParaRPr lang="en-US" sz="1200" dirty="0" smtClean="0"/>
          </a:p>
          <a:p>
            <a:pPr marL="182880" eaLnBrk="1" hangingPunct="1">
              <a:buNone/>
            </a:pPr>
            <a:endParaRPr lang="en-US" sz="1600" dirty="0"/>
          </a:p>
          <a:p>
            <a:pPr marL="182880" eaLnBrk="1" hangingPunct="1">
              <a:buNone/>
            </a:pPr>
            <a:endParaRPr lang="en-US" sz="14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2572891392"/>
              </p:ext>
            </p:extLst>
          </p:nvPr>
        </p:nvGraphicFramePr>
        <p:xfrm>
          <a:off x="457200" y="1001111"/>
          <a:ext cx="7772399" cy="4565919"/>
        </p:xfrm>
        <a:graphic>
          <a:graphicData uri="http://schemas.openxmlformats.org/drawingml/2006/table">
            <a:tbl>
              <a:tblPr firstRow="1" bandRow="1">
                <a:tableStyleId>{5C22544A-7EE6-4342-B048-85BDC9FD1C3A}</a:tableStyleId>
              </a:tblPr>
              <a:tblGrid>
                <a:gridCol w="3804027"/>
                <a:gridCol w="921945"/>
                <a:gridCol w="998553"/>
                <a:gridCol w="990600"/>
                <a:gridCol w="1057274"/>
              </a:tblGrid>
              <a:tr h="631372">
                <a:tc>
                  <a:txBody>
                    <a:bodyPr/>
                    <a:lstStyle/>
                    <a:p>
                      <a:pPr algn="ctr"/>
                      <a:endParaRPr lang="en-US" sz="900" dirty="0" smtClean="0"/>
                    </a:p>
                    <a:p>
                      <a:pPr algn="ctr"/>
                      <a:r>
                        <a:rPr lang="en-US" sz="1200" dirty="0" smtClean="0"/>
                        <a:t>WaterSMART</a:t>
                      </a:r>
                      <a:r>
                        <a:rPr lang="en-US" sz="1200" baseline="0" dirty="0" smtClean="0"/>
                        <a:t> Program </a:t>
                      </a:r>
                    </a:p>
                    <a:p>
                      <a:pPr algn="ctr"/>
                      <a:r>
                        <a:rPr lang="en-US" sz="1200" baseline="0" dirty="0" smtClean="0"/>
                        <a:t>(in thousands)</a:t>
                      </a:r>
                      <a:endParaRPr lang="en-US" sz="1200" dirty="0"/>
                    </a:p>
                  </a:txBody>
                  <a:tcPr>
                    <a:solidFill>
                      <a:schemeClr val="accent3">
                        <a:lumMod val="50000"/>
                      </a:schemeClr>
                    </a:solidFill>
                  </a:tcPr>
                </a:tc>
                <a:tc>
                  <a:txBody>
                    <a:bodyPr/>
                    <a:lstStyle/>
                    <a:p>
                      <a:pPr algn="ctr"/>
                      <a:endParaRPr lang="en-US" sz="900" dirty="0" smtClean="0"/>
                    </a:p>
                    <a:p>
                      <a:pPr algn="ctr"/>
                      <a:r>
                        <a:rPr lang="en-US" sz="1200" dirty="0" smtClean="0"/>
                        <a:t>FY  2016 </a:t>
                      </a:r>
                    </a:p>
                    <a:p>
                      <a:pPr algn="ctr"/>
                      <a:r>
                        <a:rPr lang="en-US" sz="1200" dirty="0" smtClean="0"/>
                        <a:t>Enacted</a:t>
                      </a:r>
                    </a:p>
                  </a:txBody>
                  <a:tcPr>
                    <a:solidFill>
                      <a:schemeClr val="bg1">
                        <a:lumMod val="50000"/>
                      </a:schemeClr>
                    </a:solidFill>
                  </a:tcPr>
                </a:tc>
                <a:tc>
                  <a:txBody>
                    <a:bodyPr/>
                    <a:lstStyle/>
                    <a:p>
                      <a:pPr algn="ctr"/>
                      <a:r>
                        <a:rPr lang="en-US" sz="1200" dirty="0" smtClean="0"/>
                        <a:t>FY</a:t>
                      </a:r>
                      <a:r>
                        <a:rPr lang="en-US" sz="1200" baseline="0" dirty="0" smtClean="0"/>
                        <a:t> 2017 Annualized CR</a:t>
                      </a:r>
                      <a:r>
                        <a:rPr lang="en-US" sz="1200" baseline="30000" dirty="0" smtClean="0"/>
                        <a:t>1/</a:t>
                      </a:r>
                      <a:endParaRPr lang="en-US" sz="1200" dirty="0" smtClean="0"/>
                    </a:p>
                  </a:txBody>
                  <a:tcPr>
                    <a:solidFill>
                      <a:schemeClr val="bg1">
                        <a:lumMod val="65000"/>
                      </a:schemeClr>
                    </a:solidFill>
                  </a:tcPr>
                </a:tc>
                <a:tc>
                  <a:txBody>
                    <a:bodyPr/>
                    <a:lstStyle/>
                    <a:p>
                      <a:pPr algn="ctr"/>
                      <a:endParaRPr lang="en-US" sz="900" dirty="0" smtClean="0"/>
                    </a:p>
                    <a:p>
                      <a:pPr algn="ctr"/>
                      <a:r>
                        <a:rPr lang="en-US" sz="1200" dirty="0" smtClean="0"/>
                        <a:t>FY  2017 </a:t>
                      </a:r>
                    </a:p>
                    <a:p>
                      <a:pPr algn="ctr"/>
                      <a:r>
                        <a:rPr lang="en-US" sz="1200" dirty="0" smtClean="0"/>
                        <a:t>Enacted</a:t>
                      </a:r>
                    </a:p>
                  </a:txBody>
                  <a:tcPr>
                    <a:solidFill>
                      <a:schemeClr val="accent3">
                        <a:lumMod val="50000"/>
                      </a:schemeClr>
                    </a:solidFill>
                  </a:tcPr>
                </a:tc>
                <a:tc>
                  <a:txBody>
                    <a:bodyPr/>
                    <a:lstStyle/>
                    <a:p>
                      <a:pPr algn="ctr"/>
                      <a:r>
                        <a:rPr lang="en-US" sz="1200" dirty="0" smtClean="0"/>
                        <a:t>FY 2018</a:t>
                      </a:r>
                    </a:p>
                    <a:p>
                      <a:pPr algn="ctr"/>
                      <a:r>
                        <a:rPr lang="en-US" sz="1200" dirty="0" smtClean="0"/>
                        <a:t>President’s Budget</a:t>
                      </a:r>
                    </a:p>
                  </a:txBody>
                  <a:tcPr>
                    <a:solidFill>
                      <a:schemeClr val="accent3">
                        <a:lumMod val="50000"/>
                      </a:schemeClr>
                    </a:solidFill>
                  </a:tcPr>
                </a:tc>
              </a:tr>
              <a:tr h="324251">
                <a:tc>
                  <a:txBody>
                    <a:bodyPr/>
                    <a:lstStyle/>
                    <a:p>
                      <a:r>
                        <a:rPr lang="en-US" sz="1600" b="1" dirty="0" smtClean="0"/>
                        <a:t>WaterSMART</a:t>
                      </a:r>
                      <a:r>
                        <a:rPr lang="en-US" sz="1600" b="1" baseline="0" dirty="0" smtClean="0"/>
                        <a:t> Grants</a:t>
                      </a:r>
                      <a:endParaRPr lang="en-US" sz="1600" b="1" dirty="0"/>
                    </a:p>
                  </a:txBody>
                  <a:tcPr>
                    <a:solidFill>
                      <a:schemeClr val="accent5"/>
                    </a:solidFill>
                  </a:tcPr>
                </a:tc>
                <a:tc>
                  <a:txBody>
                    <a:bodyPr/>
                    <a:lstStyle/>
                    <a:p>
                      <a:pPr marL="0" algn="r" defTabSz="914400" rtl="0" eaLnBrk="1" latinLnBrk="0" hangingPunct="1"/>
                      <a:r>
                        <a:rPr lang="en-US" sz="1600" b="1" kern="1200" dirty="0" smtClean="0">
                          <a:solidFill>
                            <a:schemeClr val="dk1"/>
                          </a:solidFill>
                          <a:latin typeface="+mn-lt"/>
                          <a:ea typeface="+mn-ea"/>
                          <a:cs typeface="+mn-cs"/>
                        </a:rPr>
                        <a:t>$29,000</a:t>
                      </a:r>
                      <a:endParaRPr lang="en-US" sz="1600" b="1" kern="1200" dirty="0">
                        <a:solidFill>
                          <a:schemeClr val="dk1"/>
                        </a:solidFill>
                        <a:latin typeface="+mn-lt"/>
                        <a:ea typeface="+mn-ea"/>
                        <a:cs typeface="+mn-cs"/>
                      </a:endParaRPr>
                    </a:p>
                  </a:txBody>
                  <a:tcPr>
                    <a:solidFill>
                      <a:schemeClr val="accent5"/>
                    </a:solidFill>
                  </a:tcPr>
                </a:tc>
                <a:tc>
                  <a:txBody>
                    <a:bodyPr/>
                    <a:lstStyle/>
                    <a:p>
                      <a:pPr algn="r"/>
                      <a:r>
                        <a:rPr lang="en-US" sz="1600" b="1" dirty="0" smtClean="0"/>
                        <a:t>$28,945</a:t>
                      </a:r>
                      <a:endParaRPr lang="en-US" sz="1600" b="1" dirty="0"/>
                    </a:p>
                  </a:txBody>
                  <a:tcPr>
                    <a:solidFill>
                      <a:schemeClr val="bg1">
                        <a:lumMod val="65000"/>
                      </a:schemeClr>
                    </a:solidFill>
                  </a:tcPr>
                </a:tc>
                <a:tc>
                  <a:txBody>
                    <a:bodyPr/>
                    <a:lstStyle/>
                    <a:p>
                      <a:pPr algn="r"/>
                      <a:r>
                        <a:rPr lang="en-US" sz="1600" b="1" dirty="0" smtClean="0"/>
                        <a:t>$24,000</a:t>
                      </a:r>
                      <a:endParaRPr lang="en-US" sz="1600" b="1" dirty="0"/>
                    </a:p>
                  </a:txBody>
                  <a:tcPr>
                    <a:solidFill>
                      <a:schemeClr val="accent5"/>
                    </a:solidFill>
                  </a:tcPr>
                </a:tc>
                <a:tc>
                  <a:txBody>
                    <a:bodyPr/>
                    <a:lstStyle/>
                    <a:p>
                      <a:pPr algn="r"/>
                      <a:r>
                        <a:rPr lang="en-US" sz="1600" b="1" dirty="0" smtClean="0"/>
                        <a:t>$23,365</a:t>
                      </a:r>
                      <a:endParaRPr lang="en-US" sz="1600" b="1" dirty="0"/>
                    </a:p>
                  </a:txBody>
                  <a:tcPr>
                    <a:solidFill>
                      <a:schemeClr val="accent5"/>
                    </a:solidFill>
                  </a:tcPr>
                </a:tc>
              </a:tr>
              <a:tr h="347319">
                <a:tc>
                  <a:txBody>
                    <a:bodyPr/>
                    <a:lstStyle/>
                    <a:p>
                      <a:r>
                        <a:rPr lang="en-US" sz="1600" b="1" dirty="0" smtClean="0"/>
                        <a:t>Title XVI - Water Reclamation</a:t>
                      </a:r>
                      <a:r>
                        <a:rPr lang="en-US" sz="1600" b="1" baseline="0" dirty="0" smtClean="0"/>
                        <a:t> and Reuse</a:t>
                      </a:r>
                      <a:endParaRPr lang="en-US" sz="1600" b="1" dirty="0"/>
                    </a:p>
                  </a:txBody>
                  <a:tcPr>
                    <a:solidFill>
                      <a:schemeClr val="accent3">
                        <a:lumMod val="95000"/>
                      </a:schemeClr>
                    </a:solidFill>
                  </a:tcPr>
                </a:tc>
                <a:tc>
                  <a:txBody>
                    <a:bodyPr/>
                    <a:lstStyle/>
                    <a:p>
                      <a:pPr algn="r"/>
                      <a:r>
                        <a:rPr lang="en-US" sz="1600" b="1" dirty="0" smtClean="0"/>
                        <a:t>32,365</a:t>
                      </a:r>
                      <a:endParaRPr lang="en-US" sz="1600" b="1" dirty="0"/>
                    </a:p>
                  </a:txBody>
                  <a:tcPr>
                    <a:solidFill>
                      <a:schemeClr val="accent3">
                        <a:lumMod val="95000"/>
                      </a:schemeClr>
                    </a:solidFill>
                  </a:tcPr>
                </a:tc>
                <a:tc>
                  <a:txBody>
                    <a:bodyPr/>
                    <a:lstStyle/>
                    <a:p>
                      <a:pPr algn="r"/>
                      <a:r>
                        <a:rPr lang="en-US" sz="1600" b="1" dirty="0" smtClean="0"/>
                        <a:t>32,303</a:t>
                      </a:r>
                      <a:endParaRPr lang="en-US" sz="1600" b="1" dirty="0"/>
                    </a:p>
                  </a:txBody>
                  <a:tcPr>
                    <a:solidFill>
                      <a:schemeClr val="bg1">
                        <a:lumMod val="65000"/>
                      </a:schemeClr>
                    </a:solidFill>
                  </a:tcPr>
                </a:tc>
                <a:tc>
                  <a:txBody>
                    <a:bodyPr/>
                    <a:lstStyle/>
                    <a:p>
                      <a:pPr algn="r"/>
                      <a:r>
                        <a:rPr lang="en-US" sz="1600" b="1" dirty="0" smtClean="0"/>
                        <a:t>34,406</a:t>
                      </a:r>
                      <a:endParaRPr lang="en-US" sz="1600" b="1" dirty="0"/>
                    </a:p>
                  </a:txBody>
                  <a:tcPr>
                    <a:solidFill>
                      <a:schemeClr val="accent3">
                        <a:lumMod val="95000"/>
                      </a:schemeClr>
                    </a:solidFill>
                  </a:tcPr>
                </a:tc>
                <a:tc>
                  <a:txBody>
                    <a:bodyPr/>
                    <a:lstStyle/>
                    <a:p>
                      <a:pPr algn="r"/>
                      <a:r>
                        <a:rPr lang="en-US" sz="1600" b="1" dirty="0" smtClean="0"/>
                        <a:t>21,500</a:t>
                      </a:r>
                      <a:endParaRPr lang="en-US" sz="1600" b="1" dirty="0"/>
                    </a:p>
                  </a:txBody>
                  <a:tcPr>
                    <a:solidFill>
                      <a:schemeClr val="accent3">
                        <a:lumMod val="95000"/>
                      </a:schemeClr>
                    </a:solidFill>
                  </a:tcPr>
                </a:tc>
              </a:tr>
              <a:tr h="427534">
                <a:tc>
                  <a:txBody>
                    <a:bodyPr/>
                    <a:lstStyle/>
                    <a:p>
                      <a:r>
                        <a:rPr lang="en-US" sz="1600" b="1" dirty="0" smtClean="0"/>
                        <a:t>Basin Studies</a:t>
                      </a:r>
                      <a:endParaRPr lang="en-US" sz="1600" b="1" dirty="0"/>
                    </a:p>
                  </a:txBody>
                  <a:tcPr>
                    <a:solidFill>
                      <a:schemeClr val="accent5"/>
                    </a:solidFill>
                  </a:tcPr>
                </a:tc>
                <a:tc>
                  <a:txBody>
                    <a:bodyPr/>
                    <a:lstStyle/>
                    <a:p>
                      <a:pPr algn="r"/>
                      <a:r>
                        <a:rPr lang="en-US" sz="1600" b="1" dirty="0" smtClean="0"/>
                        <a:t>5,200</a:t>
                      </a:r>
                      <a:endParaRPr lang="en-US" sz="1600" b="1" dirty="0"/>
                    </a:p>
                  </a:txBody>
                  <a:tcPr>
                    <a:solidFill>
                      <a:schemeClr val="accent5"/>
                    </a:solidFill>
                  </a:tcPr>
                </a:tc>
                <a:tc>
                  <a:txBody>
                    <a:bodyPr/>
                    <a:lstStyle/>
                    <a:p>
                      <a:pPr algn="r"/>
                      <a:r>
                        <a:rPr lang="en-US" sz="1600" b="1" dirty="0" smtClean="0"/>
                        <a:t>5,190</a:t>
                      </a:r>
                      <a:endParaRPr lang="en-US" sz="1600" b="1" dirty="0"/>
                    </a:p>
                  </a:txBody>
                  <a:tcPr>
                    <a:solidFill>
                      <a:schemeClr val="bg1">
                        <a:lumMod val="65000"/>
                      </a:schemeClr>
                    </a:solidFill>
                  </a:tcPr>
                </a:tc>
                <a:tc>
                  <a:txBody>
                    <a:bodyPr/>
                    <a:lstStyle/>
                    <a:p>
                      <a:pPr algn="r"/>
                      <a:r>
                        <a:rPr lang="en-US" sz="1600" b="1" dirty="0" smtClean="0"/>
                        <a:t>5,200</a:t>
                      </a:r>
                      <a:endParaRPr lang="en-US" sz="1600" b="1" dirty="0"/>
                    </a:p>
                  </a:txBody>
                  <a:tcPr>
                    <a:solidFill>
                      <a:schemeClr val="accent5"/>
                    </a:solidFill>
                  </a:tcPr>
                </a:tc>
                <a:tc>
                  <a:txBody>
                    <a:bodyPr/>
                    <a:lstStyle/>
                    <a:p>
                      <a:pPr algn="r"/>
                      <a:r>
                        <a:rPr lang="en-US" sz="1600" b="1" dirty="0" smtClean="0"/>
                        <a:t>5,200</a:t>
                      </a:r>
                      <a:endParaRPr lang="en-US" sz="1600" b="1" dirty="0"/>
                    </a:p>
                  </a:txBody>
                  <a:tcPr>
                    <a:solidFill>
                      <a:schemeClr val="accent5"/>
                    </a:solidFill>
                  </a:tcPr>
                </a:tc>
              </a:tr>
              <a:tr h="472278">
                <a:tc>
                  <a:txBody>
                    <a:bodyPr/>
                    <a:lstStyle/>
                    <a:p>
                      <a:r>
                        <a:rPr lang="en-US" sz="1600" b="1" dirty="0" smtClean="0"/>
                        <a:t>Water Conservation Field Services</a:t>
                      </a:r>
                      <a:endParaRPr lang="en-US" sz="1600" b="1" dirty="0"/>
                    </a:p>
                  </a:txBody>
                  <a:tcPr>
                    <a:solidFill>
                      <a:schemeClr val="accent3">
                        <a:lumMod val="95000"/>
                      </a:schemeClr>
                    </a:solidFill>
                  </a:tcPr>
                </a:tc>
                <a:tc>
                  <a:txBody>
                    <a:bodyPr/>
                    <a:lstStyle/>
                    <a:p>
                      <a:pPr algn="r"/>
                      <a:r>
                        <a:rPr lang="en-US" sz="1600" b="1" dirty="0" smtClean="0"/>
                        <a:t>4,239</a:t>
                      </a:r>
                      <a:endParaRPr lang="en-US" sz="1600" b="1" dirty="0"/>
                    </a:p>
                  </a:txBody>
                  <a:tcPr>
                    <a:solidFill>
                      <a:schemeClr val="accent3">
                        <a:lumMod val="95000"/>
                      </a:schemeClr>
                    </a:solidFill>
                  </a:tcPr>
                </a:tc>
                <a:tc>
                  <a:txBody>
                    <a:bodyPr/>
                    <a:lstStyle/>
                    <a:p>
                      <a:pPr algn="r"/>
                      <a:r>
                        <a:rPr lang="en-US" sz="1600" b="1" dirty="0" smtClean="0"/>
                        <a:t>4,231</a:t>
                      </a:r>
                      <a:endParaRPr lang="en-US" sz="1600" b="1" dirty="0"/>
                    </a:p>
                  </a:txBody>
                  <a:tcPr>
                    <a:solidFill>
                      <a:schemeClr val="bg1">
                        <a:lumMod val="6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t>4,179</a:t>
                      </a:r>
                    </a:p>
                    <a:p>
                      <a:pPr algn="r"/>
                      <a:endParaRPr lang="en-US" sz="1600" b="1" dirty="0"/>
                    </a:p>
                  </a:txBody>
                  <a:tcPr>
                    <a:solidFill>
                      <a:schemeClr val="accent3">
                        <a:lumMod val="95000"/>
                      </a:schemeClr>
                    </a:solidFill>
                  </a:tcPr>
                </a:tc>
                <a:tc>
                  <a:txBody>
                    <a:bodyPr/>
                    <a:lstStyle/>
                    <a:p>
                      <a:pPr algn="r"/>
                      <a:r>
                        <a:rPr lang="en-US" sz="1600" b="1" dirty="0" smtClean="0"/>
                        <a:t>4,038</a:t>
                      </a:r>
                      <a:endParaRPr lang="en-US" sz="1600" b="1" dirty="0"/>
                    </a:p>
                  </a:txBody>
                  <a:tcPr>
                    <a:solidFill>
                      <a:schemeClr val="accent3">
                        <a:lumMod val="95000"/>
                      </a:schemeClr>
                    </a:solidFill>
                  </a:tcPr>
                </a:tc>
              </a:tr>
              <a:tr h="448400">
                <a:tc>
                  <a:txBody>
                    <a:bodyPr/>
                    <a:lstStyle/>
                    <a:p>
                      <a:r>
                        <a:rPr lang="en-US" sz="1600" b="1" dirty="0" smtClean="0"/>
                        <a:t>Drought Response and Comprehensive</a:t>
                      </a:r>
                      <a:r>
                        <a:rPr lang="en-US" sz="1600" b="1" baseline="0" dirty="0" smtClean="0"/>
                        <a:t> Drought Plans </a:t>
                      </a:r>
                      <a:endParaRPr lang="en-US" sz="1600" b="1" dirty="0"/>
                    </a:p>
                  </a:txBody>
                  <a:tcPr>
                    <a:solidFill>
                      <a:schemeClr val="accent5"/>
                    </a:solidFill>
                  </a:tcPr>
                </a:tc>
                <a:tc>
                  <a:txBody>
                    <a:bodyPr/>
                    <a:lstStyle/>
                    <a:p>
                      <a:pPr algn="r"/>
                      <a:r>
                        <a:rPr lang="en-US" sz="2400" b="1" baseline="30000" dirty="0" smtClean="0"/>
                        <a:t>6,600</a:t>
                      </a:r>
                      <a:endParaRPr lang="en-US" sz="2400" b="1" baseline="30000" dirty="0"/>
                    </a:p>
                  </a:txBody>
                  <a:tcPr anchor="ctr">
                    <a:solidFill>
                      <a:schemeClr val="accent5"/>
                    </a:solidFill>
                  </a:tcPr>
                </a:tc>
                <a:tc>
                  <a:txBody>
                    <a:bodyPr/>
                    <a:lstStyle/>
                    <a:p>
                      <a:pPr algn="r"/>
                      <a:r>
                        <a:rPr lang="en-US" sz="2400" b="1" baseline="30000" dirty="0" smtClean="0"/>
                        <a:t>6,587</a:t>
                      </a:r>
                      <a:endParaRPr lang="en-US" sz="2400" b="1" baseline="30000" dirty="0"/>
                    </a:p>
                  </a:txBody>
                  <a:tcPr anchor="ctr">
                    <a:solidFill>
                      <a:schemeClr val="bg1">
                        <a:lumMod val="65000"/>
                      </a:schemeClr>
                    </a:solidFill>
                  </a:tcPr>
                </a:tc>
                <a:tc>
                  <a:txBody>
                    <a:bodyPr/>
                    <a:lstStyle/>
                    <a:p>
                      <a:pPr algn="r"/>
                      <a:r>
                        <a:rPr lang="en-US" sz="2400" b="1" baseline="30000" dirty="0" smtClean="0"/>
                        <a:t>4,000</a:t>
                      </a:r>
                      <a:endParaRPr lang="en-US" sz="2400" b="1" baseline="30000" dirty="0"/>
                    </a:p>
                  </a:txBody>
                  <a:tcPr anchor="ctr">
                    <a:solidFill>
                      <a:schemeClr val="accent5"/>
                    </a:solidFill>
                  </a:tcPr>
                </a:tc>
                <a:tc>
                  <a:txBody>
                    <a:bodyPr/>
                    <a:lstStyle/>
                    <a:p>
                      <a:pPr algn="r"/>
                      <a:r>
                        <a:rPr lang="en-US" sz="1600" b="1" dirty="0" smtClean="0"/>
                        <a:t>3,250</a:t>
                      </a:r>
                      <a:endParaRPr lang="en-US" sz="1600" b="1" dirty="0"/>
                    </a:p>
                  </a:txBody>
                  <a:tcPr>
                    <a:solidFill>
                      <a:schemeClr val="accent5"/>
                    </a:solidFill>
                  </a:tcPr>
                </a:tc>
              </a:tr>
              <a:tr h="465772">
                <a:tc>
                  <a:txBody>
                    <a:bodyPr/>
                    <a:lstStyle/>
                    <a:p>
                      <a:r>
                        <a:rPr lang="en-US" sz="1600" b="1" dirty="0" smtClean="0"/>
                        <a:t>Resilient</a:t>
                      </a:r>
                      <a:r>
                        <a:rPr lang="en-US" sz="1600" b="1" baseline="0" dirty="0" smtClean="0"/>
                        <a:t> Infrastructure</a:t>
                      </a:r>
                      <a:endParaRPr lang="en-US" sz="1600" b="1" dirty="0" smtClean="0"/>
                    </a:p>
                  </a:txBody>
                  <a:tcPr>
                    <a:solidFill>
                      <a:schemeClr val="accent3">
                        <a:lumMod val="95000"/>
                      </a:schemeClr>
                    </a:solidFill>
                  </a:tcPr>
                </a:tc>
                <a:tc>
                  <a:txBody>
                    <a:bodyPr/>
                    <a:lstStyle/>
                    <a:p>
                      <a:pPr algn="r"/>
                      <a:r>
                        <a:rPr lang="en-US" sz="1600" b="1" dirty="0" smtClean="0"/>
                        <a:t>2,500</a:t>
                      </a:r>
                      <a:endParaRPr lang="en-US" sz="1600" b="1" dirty="0"/>
                    </a:p>
                  </a:txBody>
                  <a:tcPr>
                    <a:solidFill>
                      <a:schemeClr val="accent3">
                        <a:lumMod val="95000"/>
                      </a:schemeClr>
                    </a:solidFill>
                  </a:tcPr>
                </a:tc>
                <a:tc>
                  <a:txBody>
                    <a:bodyPr/>
                    <a:lstStyle/>
                    <a:p>
                      <a:pPr algn="r"/>
                      <a:r>
                        <a:rPr lang="en-US" sz="1600" b="1" dirty="0" smtClean="0"/>
                        <a:t>2,495</a:t>
                      </a:r>
                      <a:endParaRPr lang="en-US" sz="1600" b="1" dirty="0"/>
                    </a:p>
                  </a:txBody>
                  <a:tcPr>
                    <a:solidFill>
                      <a:schemeClr val="bg1">
                        <a:lumMod val="65000"/>
                      </a:schemeClr>
                    </a:solidFill>
                  </a:tcPr>
                </a:tc>
                <a:tc>
                  <a:txBody>
                    <a:bodyPr/>
                    <a:lstStyle/>
                    <a:p>
                      <a:pPr algn="r"/>
                      <a:r>
                        <a:rPr lang="en-US" sz="1600" b="1" dirty="0" smtClean="0"/>
                        <a:t>1,500</a:t>
                      </a:r>
                      <a:endParaRPr lang="en-US" sz="1600" b="1" dirty="0"/>
                    </a:p>
                  </a:txBody>
                  <a:tcPr>
                    <a:solidFill>
                      <a:schemeClr val="accent3">
                        <a:lumMod val="95000"/>
                      </a:schemeClr>
                    </a:solidFill>
                  </a:tcPr>
                </a:tc>
                <a:tc>
                  <a:txBody>
                    <a:bodyPr/>
                    <a:lstStyle/>
                    <a:p>
                      <a:pPr algn="r"/>
                      <a:r>
                        <a:rPr lang="en-US" sz="1600" b="1" dirty="0" smtClean="0"/>
                        <a:t>0</a:t>
                      </a:r>
                    </a:p>
                    <a:p>
                      <a:pPr algn="r"/>
                      <a:endParaRPr lang="en-US" sz="1600" b="1" dirty="0"/>
                    </a:p>
                  </a:txBody>
                  <a:tcPr>
                    <a:solidFill>
                      <a:schemeClr val="accent3">
                        <a:lumMod val="95000"/>
                      </a:schemeClr>
                    </a:solidFill>
                  </a:tcPr>
                </a:tc>
              </a:tr>
              <a:tr h="465772">
                <a:tc>
                  <a:txBody>
                    <a:bodyPr/>
                    <a:lstStyle/>
                    <a:p>
                      <a:r>
                        <a:rPr lang="en-US" sz="1600" b="1" dirty="0" smtClean="0"/>
                        <a:t>Cooperative Watershed Management</a:t>
                      </a:r>
                      <a:endParaRPr lang="en-US" sz="1600" b="1" dirty="0"/>
                    </a:p>
                  </a:txBody>
                  <a:tcPr>
                    <a:solidFill>
                      <a:schemeClr val="accent5"/>
                    </a:solidFill>
                  </a:tcPr>
                </a:tc>
                <a:tc>
                  <a:txBody>
                    <a:bodyPr/>
                    <a:lstStyle/>
                    <a:p>
                      <a:pPr algn="r"/>
                      <a:r>
                        <a:rPr lang="en-US" sz="1600" b="1" dirty="0" smtClean="0"/>
                        <a:t>750</a:t>
                      </a:r>
                      <a:endParaRPr lang="en-US" sz="1600" b="1" dirty="0"/>
                    </a:p>
                  </a:txBody>
                  <a:tcPr>
                    <a:solidFill>
                      <a:schemeClr val="accent5"/>
                    </a:solidFill>
                  </a:tcPr>
                </a:tc>
                <a:tc>
                  <a:txBody>
                    <a:bodyPr/>
                    <a:lstStyle/>
                    <a:p>
                      <a:pPr algn="r"/>
                      <a:r>
                        <a:rPr lang="en-US" sz="1600" b="1" dirty="0" smtClean="0"/>
                        <a:t>749</a:t>
                      </a:r>
                      <a:endParaRPr lang="en-US" sz="1600" b="1" dirty="0"/>
                    </a:p>
                  </a:txBody>
                  <a:tcPr>
                    <a:solidFill>
                      <a:schemeClr val="bg1">
                        <a:lumMod val="65000"/>
                      </a:schemeClr>
                    </a:solidFill>
                  </a:tcPr>
                </a:tc>
                <a:tc>
                  <a:txBody>
                    <a:bodyPr/>
                    <a:lstStyle/>
                    <a:p>
                      <a:pPr algn="r"/>
                      <a:r>
                        <a:rPr lang="en-US" sz="1600" b="1" dirty="0" smtClean="0"/>
                        <a:t>2,250</a:t>
                      </a:r>
                      <a:endParaRPr lang="en-US" sz="1600" b="1" dirty="0"/>
                    </a:p>
                  </a:txBody>
                  <a:tcPr>
                    <a:solidFill>
                      <a:schemeClr val="accent5"/>
                    </a:solidFill>
                  </a:tcPr>
                </a:tc>
                <a:tc>
                  <a:txBody>
                    <a:bodyPr/>
                    <a:lstStyle/>
                    <a:p>
                      <a:pPr algn="r"/>
                      <a:r>
                        <a:rPr lang="en-US" sz="1600" b="1" dirty="0" smtClean="0"/>
                        <a:t>1,750</a:t>
                      </a:r>
                      <a:endParaRPr lang="en-US" sz="1600" b="1" dirty="0"/>
                    </a:p>
                  </a:txBody>
                  <a:tcPr>
                    <a:solidFill>
                      <a:schemeClr val="accent5"/>
                    </a:solidFill>
                  </a:tcPr>
                </a:tc>
              </a:tr>
              <a:tr h="380773">
                <a:tc>
                  <a:txBody>
                    <a:bodyPr/>
                    <a:lstStyle/>
                    <a:p>
                      <a:r>
                        <a:rPr lang="en-US" sz="1600" b="1" dirty="0" smtClean="0"/>
                        <a:t>Program Total</a:t>
                      </a:r>
                      <a:endParaRPr lang="en-US" sz="1600" b="1" dirty="0"/>
                    </a:p>
                  </a:txBody>
                  <a:tcPr>
                    <a:solidFill>
                      <a:schemeClr val="accent3">
                        <a:lumMod val="95000"/>
                      </a:schemeClr>
                    </a:solidFill>
                  </a:tcPr>
                </a:tc>
                <a:tc>
                  <a:txBody>
                    <a:bodyPr/>
                    <a:lstStyle/>
                    <a:p>
                      <a:pPr marL="0" algn="r" defTabSz="914400" rtl="0" eaLnBrk="1" latinLnBrk="0" hangingPunct="1"/>
                      <a:r>
                        <a:rPr lang="en-US" sz="1600" b="1" kern="1200" dirty="0" smtClean="0">
                          <a:solidFill>
                            <a:schemeClr val="dk1"/>
                          </a:solidFill>
                          <a:latin typeface="+mn-lt"/>
                          <a:ea typeface="+mn-ea"/>
                          <a:cs typeface="+mn-cs"/>
                        </a:rPr>
                        <a:t>$80,654</a:t>
                      </a:r>
                      <a:endParaRPr lang="en-US" sz="1600" b="1" kern="1200" dirty="0">
                        <a:solidFill>
                          <a:schemeClr val="dk1"/>
                        </a:solidFill>
                        <a:latin typeface="+mn-lt"/>
                        <a:ea typeface="+mn-ea"/>
                        <a:cs typeface="+mn-cs"/>
                      </a:endParaRPr>
                    </a:p>
                  </a:txBody>
                  <a:tcPr>
                    <a:solidFill>
                      <a:schemeClr val="accent3">
                        <a:lumMod val="95000"/>
                      </a:schemeClr>
                    </a:solidFill>
                  </a:tcPr>
                </a:tc>
                <a:tc>
                  <a:txBody>
                    <a:bodyPr/>
                    <a:lstStyle/>
                    <a:p>
                      <a:pPr marL="0" algn="r" defTabSz="914400" rtl="0" eaLnBrk="1" latinLnBrk="0" hangingPunct="1"/>
                      <a:r>
                        <a:rPr lang="en-US" sz="1600" b="1" kern="1200" dirty="0" smtClean="0">
                          <a:solidFill>
                            <a:schemeClr val="dk1"/>
                          </a:solidFill>
                          <a:latin typeface="+mn-lt"/>
                          <a:ea typeface="+mn-ea"/>
                          <a:cs typeface="+mn-cs"/>
                        </a:rPr>
                        <a:t>$80,500</a:t>
                      </a:r>
                      <a:endParaRPr lang="en-US" sz="1600" b="1" kern="1200" dirty="0">
                        <a:solidFill>
                          <a:schemeClr val="dk1"/>
                        </a:solidFill>
                        <a:latin typeface="+mn-lt"/>
                        <a:ea typeface="+mn-ea"/>
                        <a:cs typeface="+mn-cs"/>
                      </a:endParaRPr>
                    </a:p>
                  </a:txBody>
                  <a:tcPr>
                    <a:solidFill>
                      <a:schemeClr val="bg1">
                        <a:lumMod val="65000"/>
                      </a:schemeClr>
                    </a:solidFill>
                  </a:tcPr>
                </a:tc>
                <a:tc>
                  <a:txBody>
                    <a:bodyPr/>
                    <a:lstStyle/>
                    <a:p>
                      <a:pPr algn="r"/>
                      <a:r>
                        <a:rPr lang="en-US" sz="1600" b="1" dirty="0" smtClean="0"/>
                        <a:t>$75,535</a:t>
                      </a:r>
                      <a:endParaRPr lang="en-US" sz="2000" b="0" dirty="0"/>
                    </a:p>
                  </a:txBody>
                  <a:tcPr>
                    <a:solidFill>
                      <a:schemeClr val="accent3">
                        <a:lumMod val="95000"/>
                      </a:schemeClr>
                    </a:solidFill>
                  </a:tcPr>
                </a:tc>
                <a:tc>
                  <a:txBody>
                    <a:bodyPr/>
                    <a:lstStyle/>
                    <a:p>
                      <a:pPr algn="r"/>
                      <a:r>
                        <a:rPr lang="en-US" sz="1600" b="1" dirty="0" smtClean="0"/>
                        <a:t>$59,103</a:t>
                      </a:r>
                      <a:endParaRPr lang="en-US" sz="1600" b="1" dirty="0"/>
                    </a:p>
                  </a:txBody>
                  <a:tcPr>
                    <a:solidFill>
                      <a:schemeClr val="accent3">
                        <a:lumMod val="95000"/>
                      </a:schemeClr>
                    </a:solidFill>
                  </a:tcPr>
                </a:tc>
              </a:tr>
            </a:tbl>
          </a:graphicData>
        </a:graphic>
      </p:graphicFrame>
      <p:sp>
        <p:nvSpPr>
          <p:cNvPr id="3" name="TextBox 2"/>
          <p:cNvSpPr txBox="1"/>
          <p:nvPr/>
        </p:nvSpPr>
        <p:spPr>
          <a:xfrm>
            <a:off x="457200" y="5614694"/>
            <a:ext cx="7772399" cy="307777"/>
          </a:xfrm>
          <a:prstGeom prst="rect">
            <a:avLst/>
          </a:prstGeom>
          <a:noFill/>
        </p:spPr>
        <p:txBody>
          <a:bodyPr wrap="square" rtlCol="0">
            <a:spAutoFit/>
          </a:bodyPr>
          <a:lstStyle/>
          <a:p>
            <a:r>
              <a:rPr lang="en-US" baseline="30000" dirty="0" smtClean="0">
                <a:solidFill>
                  <a:schemeClr val="bg1"/>
                </a:solidFill>
              </a:rPr>
              <a:t>1/</a:t>
            </a:r>
            <a:r>
              <a:rPr lang="en-US" sz="1400" dirty="0" smtClean="0">
                <a:solidFill>
                  <a:schemeClr val="bg1"/>
                </a:solidFill>
              </a:rPr>
              <a:t>The </a:t>
            </a:r>
            <a:r>
              <a:rPr lang="en-US" sz="1400" dirty="0">
                <a:solidFill>
                  <a:schemeClr val="bg1"/>
                </a:solidFill>
              </a:rPr>
              <a:t>FY 2017 Annualized CR total is a formula based on FY </a:t>
            </a:r>
            <a:r>
              <a:rPr lang="en-US" sz="1400" dirty="0" smtClean="0">
                <a:solidFill>
                  <a:schemeClr val="bg1"/>
                </a:solidFill>
              </a:rPr>
              <a:t>2016 </a:t>
            </a:r>
            <a:r>
              <a:rPr lang="en-US" sz="1400" dirty="0">
                <a:solidFill>
                  <a:schemeClr val="bg1"/>
                </a:solidFill>
              </a:rPr>
              <a:t>Enacted </a:t>
            </a:r>
            <a:r>
              <a:rPr lang="en-US" sz="1400" dirty="0" smtClean="0">
                <a:solidFill>
                  <a:schemeClr val="bg1"/>
                </a:solidFill>
              </a:rPr>
              <a:t>totals</a:t>
            </a:r>
            <a:endParaRPr lang="en-US" baseline="30000" dirty="0" smtClean="0">
              <a:solidFill>
                <a:schemeClr val="bg1"/>
              </a:solidFill>
            </a:endParaRPr>
          </a:p>
        </p:txBody>
      </p:sp>
    </p:spTree>
    <p:extLst>
      <p:ext uri="{BB962C8B-B14F-4D97-AF65-F5344CB8AC3E}">
        <p14:creationId xmlns:p14="http://schemas.microsoft.com/office/powerpoint/2010/main" val="1575499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19100" y="470460"/>
            <a:ext cx="8229600" cy="5774825"/>
          </a:xfrm>
        </p:spPr>
        <p:txBody>
          <a:bodyPr/>
          <a:lstStyle/>
          <a:p>
            <a:pPr lvl="1">
              <a:buFont typeface="Arial" panose="020B0604020202020204" pitchFamily="34" charset="0"/>
              <a:buChar char="•"/>
            </a:pPr>
            <a:r>
              <a:rPr lang="en-US" sz="1600" b="0" dirty="0" smtClean="0"/>
              <a:t>Navajo-Gallup Water </a:t>
            </a:r>
            <a:r>
              <a:rPr lang="en-US" sz="1600" b="0" smtClean="0"/>
              <a:t>Supply Project </a:t>
            </a:r>
            <a:r>
              <a:rPr lang="en-US" sz="1600" b="0" dirty="0" smtClean="0"/>
              <a:t>(NM)</a:t>
            </a:r>
          </a:p>
          <a:p>
            <a:pPr lvl="2">
              <a:buFont typeface=".HelveticaNeueDeskInterface-Regular" charset="-120"/>
              <a:buChar char="-"/>
            </a:pPr>
            <a:r>
              <a:rPr lang="en-US" sz="1400" b="0" dirty="0" smtClean="0"/>
              <a:t>Construction continues: Block 9-11 and Reaches 12.1/12.2 (San Juan Lateral); Reaches 21 and 22B on Cutter Lateral</a:t>
            </a:r>
            <a:endParaRPr lang="en-US" sz="1400" b="0" dirty="0"/>
          </a:p>
          <a:p>
            <a:pPr lvl="1">
              <a:buFont typeface="Arial" panose="020B0604020202020204" pitchFamily="34" charset="0"/>
              <a:buChar char="•"/>
            </a:pPr>
            <a:r>
              <a:rPr lang="en-US" sz="1600" b="0" dirty="0" smtClean="0"/>
              <a:t>Crow (</a:t>
            </a:r>
            <a:r>
              <a:rPr lang="en-US" sz="1600" b="0" dirty="0"/>
              <a:t>MT</a:t>
            </a:r>
            <a:r>
              <a:rPr lang="en-US" sz="1600" b="0" dirty="0" smtClean="0"/>
              <a:t>)</a:t>
            </a:r>
          </a:p>
          <a:p>
            <a:pPr lvl="2">
              <a:buFont typeface=".HelveticaNeueDeskInterface-Regular" charset="-120"/>
              <a:buChar char="-"/>
            </a:pPr>
            <a:r>
              <a:rPr lang="en-US" sz="1400" b="0" dirty="0" smtClean="0"/>
              <a:t>Continues planning, design and construction of project components (Willow Creek Canal, High Check/Drop, 40-Mile Headworks and Reno Diversion Dam)</a:t>
            </a:r>
          </a:p>
          <a:p>
            <a:pPr lvl="1">
              <a:buFont typeface="Arial" panose="020B0604020202020204" pitchFamily="34" charset="0"/>
              <a:buChar char="•"/>
            </a:pPr>
            <a:r>
              <a:rPr lang="en-US" sz="1600" b="0" dirty="0"/>
              <a:t>Aamodt (NM) Litigation </a:t>
            </a:r>
            <a:r>
              <a:rPr lang="en-US" sz="1600" b="0" dirty="0" smtClean="0"/>
              <a:t>Settlement (Pueblos of Nambe, Pojoaque, San Ildefonso, and Tesuque)</a:t>
            </a:r>
          </a:p>
          <a:p>
            <a:pPr lvl="2">
              <a:buFont typeface=".HelveticaNeueDeskInterface-Regular" charset="-120"/>
              <a:buChar char="-"/>
            </a:pPr>
            <a:r>
              <a:rPr lang="en-US" sz="1400" b="0" dirty="0" smtClean="0"/>
              <a:t>Continue land acquisition, begin cultural resource treatment and mitigation as well as construction of RWS intake system</a:t>
            </a:r>
          </a:p>
          <a:p>
            <a:pPr lvl="1">
              <a:buFont typeface="Arial" panose="020B0604020202020204" pitchFamily="34" charset="0"/>
              <a:buChar char="•"/>
            </a:pPr>
            <a:r>
              <a:rPr lang="en-US" sz="1600" b="0" dirty="0"/>
              <a:t>Taos (NM)</a:t>
            </a:r>
          </a:p>
          <a:p>
            <a:pPr lvl="2">
              <a:buFont typeface=".HelveticaNeueDeskInterface-Regular" charset="-120"/>
              <a:buChar char="-"/>
            </a:pPr>
            <a:r>
              <a:rPr lang="en-US" sz="1400" b="0" dirty="0" smtClean="0"/>
              <a:t>In 2016, Secretary published a notice that all seven conditions precedent were met by both BOR &amp; BIA, including funding</a:t>
            </a:r>
            <a:endParaRPr lang="en-US" sz="1400" b="0" dirty="0"/>
          </a:p>
          <a:p>
            <a:pPr lvl="1">
              <a:buFont typeface="Arial" panose="020B0604020202020204" pitchFamily="34" charset="0"/>
              <a:buChar char="•"/>
            </a:pPr>
            <a:r>
              <a:rPr lang="en-US" sz="1600" b="0" dirty="0"/>
              <a:t>White Mountain Apache (AZ)</a:t>
            </a:r>
          </a:p>
          <a:p>
            <a:pPr lvl="2">
              <a:buFont typeface=".HelveticaNeueDeskInterface-Regular" charset="-120"/>
              <a:buChar char="-"/>
            </a:pPr>
            <a:r>
              <a:rPr lang="en-US" sz="1400" b="0" dirty="0" smtClean="0"/>
              <a:t>Design &amp; EIS for Minor Flat Project; awarded 3 major engineering contracts (30% design); ROD expected 2017-2018</a:t>
            </a:r>
          </a:p>
          <a:p>
            <a:pPr lvl="1">
              <a:buFont typeface="Arial" panose="020B0604020202020204" pitchFamily="34" charset="0"/>
              <a:buChar char="•"/>
            </a:pPr>
            <a:r>
              <a:rPr lang="en-US" sz="1600" b="0" dirty="0" smtClean="0"/>
              <a:t>Blackfeet IWRS (MT)</a:t>
            </a:r>
            <a:endParaRPr lang="en-US" sz="1600" b="0" dirty="0"/>
          </a:p>
          <a:p>
            <a:pPr lvl="2">
              <a:buFont typeface=".HelveticaNeueDeskInterface-Regular" charset="-120"/>
              <a:buChar char="-"/>
            </a:pPr>
            <a:r>
              <a:rPr lang="en-US" sz="1400" b="0" dirty="0" smtClean="0"/>
              <a:t>Authorized December 16, 2016 to provide M&amp;I water supply and rehabilitation of irrigation; Reclamation cost: $246.5 million &amp; BIA cost:  $175.5 million; all funding &amp; other agreements to be completed by January 2025</a:t>
            </a:r>
          </a:p>
          <a:p>
            <a:pPr lvl="1">
              <a:buFont typeface="Arial" panose="020B0604020202020204" pitchFamily="34" charset="0"/>
              <a:buChar char="•"/>
            </a:pPr>
            <a:r>
              <a:rPr lang="en-US" sz="1600" b="0" dirty="0" smtClean="0"/>
              <a:t>Also includes $7.1 M for Nez Perce Settlement; $1.6 M for San Carlos Apache Tribe; $16.2 M for Ak-Chin; and $3.9 M for Animas La Plata (Colorado Ute)</a:t>
            </a:r>
          </a:p>
          <a:p>
            <a:pPr lvl="1">
              <a:buFont typeface="Arial" panose="020B0604020202020204" pitchFamily="34" charset="0"/>
              <a:buChar char="•"/>
            </a:pPr>
            <a:r>
              <a:rPr lang="en-US" sz="1600" b="0" dirty="0" smtClean="0"/>
              <a:t>Funding also provided for tribal O&amp;M and the Native American Affairs Program</a:t>
            </a:r>
            <a:endParaRPr lang="en-US" sz="1600" b="0" dirty="0"/>
          </a:p>
          <a:p>
            <a:pPr marL="457200" lvl="1" indent="0">
              <a:buNone/>
            </a:pPr>
            <a:endParaRPr lang="en-US" sz="1600" b="0" dirty="0"/>
          </a:p>
          <a:p>
            <a:pPr lvl="1" eaLnBrk="1" hangingPunct="1">
              <a:buNone/>
            </a:pPr>
            <a:r>
              <a:rPr lang="en-US" sz="1600" b="0" dirty="0"/>
              <a:t>   </a:t>
            </a:r>
          </a:p>
          <a:p>
            <a:endParaRPr lang="en-US" sz="1600" b="0" dirty="0"/>
          </a:p>
          <a:p>
            <a:pPr lvl="2">
              <a:buFont typeface=".HelveticaNeueDeskInterface-Regular" charset="-120"/>
              <a:buChar char="-"/>
            </a:pPr>
            <a:endParaRPr lang="en-US" sz="1600" b="0" dirty="0" smtClean="0"/>
          </a:p>
          <a:p>
            <a:endParaRPr lang="en-US" sz="1600" b="0" dirty="0" smtClean="0"/>
          </a:p>
        </p:txBody>
      </p:sp>
      <p:sp>
        <p:nvSpPr>
          <p:cNvPr id="10" name="Rectangle 2"/>
          <p:cNvSpPr txBox="1">
            <a:spLocks noChangeArrowheads="1"/>
          </p:cNvSpPr>
          <p:nvPr/>
        </p:nvSpPr>
        <p:spPr bwMode="auto">
          <a:xfrm>
            <a:off x="419100" y="-117311"/>
            <a:ext cx="8229600" cy="7703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bg1"/>
                </a:solidFill>
                <a:latin typeface="+mj-lt"/>
                <a:ea typeface="+mj-ea"/>
                <a:cs typeface="+mj-cs"/>
              </a:defRPr>
            </a:lvl1pPr>
            <a:lvl2pPr algn="l" rtl="0" fontAlgn="base">
              <a:spcBef>
                <a:spcPct val="0"/>
              </a:spcBef>
              <a:spcAft>
                <a:spcPct val="0"/>
              </a:spcAft>
              <a:defRPr sz="3600" b="1">
                <a:solidFill>
                  <a:schemeClr val="bg1"/>
                </a:solidFill>
                <a:latin typeface="Arial" charset="0"/>
              </a:defRPr>
            </a:lvl2pPr>
            <a:lvl3pPr algn="l" rtl="0" fontAlgn="base">
              <a:spcBef>
                <a:spcPct val="0"/>
              </a:spcBef>
              <a:spcAft>
                <a:spcPct val="0"/>
              </a:spcAft>
              <a:defRPr sz="3600" b="1">
                <a:solidFill>
                  <a:schemeClr val="bg1"/>
                </a:solidFill>
                <a:latin typeface="Arial" charset="0"/>
              </a:defRPr>
            </a:lvl3pPr>
            <a:lvl4pPr algn="l" rtl="0" fontAlgn="base">
              <a:spcBef>
                <a:spcPct val="0"/>
              </a:spcBef>
              <a:spcAft>
                <a:spcPct val="0"/>
              </a:spcAft>
              <a:defRPr sz="3600" b="1">
                <a:solidFill>
                  <a:schemeClr val="bg1"/>
                </a:solidFill>
                <a:latin typeface="Arial" charset="0"/>
              </a:defRPr>
            </a:lvl4pPr>
            <a:lvl5pPr algn="l" rtl="0" fontAlgn="base">
              <a:spcBef>
                <a:spcPct val="0"/>
              </a:spcBef>
              <a:spcAft>
                <a:spcPct val="0"/>
              </a:spcAft>
              <a:defRPr sz="3600" b="1">
                <a:solidFill>
                  <a:schemeClr val="bg1"/>
                </a:solidFill>
                <a:latin typeface="Arial" charset="0"/>
              </a:defRPr>
            </a:lvl5pPr>
            <a:lvl6pPr marL="457200" algn="l" rtl="0" fontAlgn="base">
              <a:spcBef>
                <a:spcPct val="0"/>
              </a:spcBef>
              <a:spcAft>
                <a:spcPct val="0"/>
              </a:spcAft>
              <a:defRPr sz="3600" b="1">
                <a:solidFill>
                  <a:schemeClr val="bg1"/>
                </a:solidFill>
                <a:latin typeface="Arial" charset="0"/>
              </a:defRPr>
            </a:lvl6pPr>
            <a:lvl7pPr marL="914400" algn="l" rtl="0" fontAlgn="base">
              <a:spcBef>
                <a:spcPct val="0"/>
              </a:spcBef>
              <a:spcAft>
                <a:spcPct val="0"/>
              </a:spcAft>
              <a:defRPr sz="3600" b="1">
                <a:solidFill>
                  <a:schemeClr val="bg1"/>
                </a:solidFill>
                <a:latin typeface="Arial" charset="0"/>
              </a:defRPr>
            </a:lvl7pPr>
            <a:lvl8pPr marL="1371600" algn="l" rtl="0" fontAlgn="base">
              <a:spcBef>
                <a:spcPct val="0"/>
              </a:spcBef>
              <a:spcAft>
                <a:spcPct val="0"/>
              </a:spcAft>
              <a:defRPr sz="3600" b="1">
                <a:solidFill>
                  <a:schemeClr val="bg1"/>
                </a:solidFill>
                <a:latin typeface="Arial" charset="0"/>
              </a:defRPr>
            </a:lvl8pPr>
            <a:lvl9pPr marL="1828800" algn="l" rtl="0" fontAlgn="base">
              <a:spcBef>
                <a:spcPct val="0"/>
              </a:spcBef>
              <a:spcAft>
                <a:spcPct val="0"/>
              </a:spcAft>
              <a:defRPr sz="3600" b="1">
                <a:solidFill>
                  <a:schemeClr val="bg1"/>
                </a:solidFill>
                <a:latin typeface="Arial" charset="0"/>
              </a:defRPr>
            </a:lvl9pPr>
          </a:lstStyle>
          <a:p>
            <a:pPr defTabSz="914400"/>
            <a:r>
              <a:rPr lang="en-US" kern="0" dirty="0" smtClean="0"/>
              <a:t>Tribal Nations</a:t>
            </a:r>
          </a:p>
        </p:txBody>
      </p:sp>
    </p:spTree>
    <p:extLst>
      <p:ext uri="{BB962C8B-B14F-4D97-AF65-F5344CB8AC3E}">
        <p14:creationId xmlns:p14="http://schemas.microsoft.com/office/powerpoint/2010/main" val="1051876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68"/>
          <p:cNvSpPr>
            <a:spLocks noGrp="1" noChangeArrowheads="1"/>
          </p:cNvSpPr>
          <p:nvPr>
            <p:ph type="title"/>
          </p:nvPr>
        </p:nvSpPr>
        <p:spPr>
          <a:xfrm>
            <a:off x="381000" y="212143"/>
            <a:ext cx="8458200" cy="685800"/>
          </a:xfrm>
        </p:spPr>
        <p:txBody>
          <a:bodyPr/>
          <a:lstStyle/>
          <a:p>
            <a:pPr eaLnBrk="1" hangingPunct="1"/>
            <a:r>
              <a:rPr lang="en-US" dirty="0" smtClean="0"/>
              <a:t>FY 2018 Indian Water Rights </a:t>
            </a:r>
            <a:r>
              <a:rPr lang="en-US" smtClean="0"/>
              <a:t>Settlements </a:t>
            </a:r>
            <a:r>
              <a:rPr lang="en-US" sz="2000" smtClean="0"/>
              <a:t>(</a:t>
            </a:r>
            <a:r>
              <a:rPr lang="en-US" sz="2000" dirty="0" smtClean="0"/>
              <a:t>in thousands)</a:t>
            </a:r>
          </a:p>
        </p:txBody>
      </p:sp>
      <p:sp>
        <p:nvSpPr>
          <p:cNvPr id="9" name="Table Placeholder 6"/>
          <p:cNvSpPr txBox="1">
            <a:spLocks/>
          </p:cNvSpPr>
          <p:nvPr/>
        </p:nvSpPr>
        <p:spPr bwMode="auto">
          <a:xfrm>
            <a:off x="609600" y="1752601"/>
            <a:ext cx="8229600" cy="4191000"/>
          </a:xfrm>
          <a:prstGeom prst="rect">
            <a:avLst/>
          </a:prstGeom>
          <a:noFill/>
          <a:ln w="9525">
            <a:noFill/>
            <a:miter lim="800000"/>
            <a:headEnd/>
            <a:tailEnd/>
          </a:ln>
          <a:effectLst/>
        </p:spPr>
      </p:sp>
      <p:sp>
        <p:nvSpPr>
          <p:cNvPr id="11" name="Text Box 2"/>
          <p:cNvSpPr txBox="1">
            <a:spLocks noChangeArrowheads="1"/>
          </p:cNvSpPr>
          <p:nvPr/>
        </p:nvSpPr>
        <p:spPr bwMode="auto">
          <a:xfrm>
            <a:off x="3562350" y="5715000"/>
            <a:ext cx="0" cy="152400"/>
          </a:xfrm>
          <a:prstGeom prst="rect">
            <a:avLst/>
          </a:prstGeom>
          <a:noFill/>
          <a:ln w="9525">
            <a:noFill/>
            <a:miter lim="800000"/>
            <a:headEnd/>
            <a:tailEnd/>
          </a:ln>
        </p:spPr>
        <p:txBody>
          <a:bodyPr wrap="square" lIns="36576" tIns="27432"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rtl="1" fontAlgn="base">
              <a:spcBef>
                <a:spcPct val="0"/>
              </a:spcBef>
              <a:spcAft>
                <a:spcPct val="0"/>
              </a:spcAft>
              <a:defRPr sz="1000"/>
            </a:pPr>
            <a:endParaRPr lang="en-US" sz="1400" dirty="0">
              <a:solidFill>
                <a:srgbClr val="000000"/>
              </a:solidFill>
              <a:latin typeface="Arial"/>
              <a:cs typeface="Arial"/>
            </a:endParaRPr>
          </a:p>
        </p:txBody>
      </p:sp>
      <p:graphicFrame>
        <p:nvGraphicFramePr>
          <p:cNvPr id="14" name="Table Placeholder 13"/>
          <p:cNvGraphicFramePr>
            <a:graphicFrameLocks noGrp="1"/>
          </p:cNvGraphicFramePr>
          <p:nvPr>
            <p:ph type="tbl" idx="1"/>
            <p:extLst>
              <p:ext uri="{D42A27DB-BD31-4B8C-83A1-F6EECF244321}">
                <p14:modId xmlns:p14="http://schemas.microsoft.com/office/powerpoint/2010/main" val="3435264638"/>
              </p:ext>
            </p:extLst>
          </p:nvPr>
        </p:nvGraphicFramePr>
        <p:xfrm>
          <a:off x="381000" y="1284138"/>
          <a:ext cx="8153400" cy="4471845"/>
        </p:xfrm>
        <a:graphic>
          <a:graphicData uri="http://schemas.openxmlformats.org/drawingml/2006/table">
            <a:tbl>
              <a:tblPr firstRow="1" bandRow="1">
                <a:solidFill>
                  <a:schemeClr val="accent1"/>
                </a:solidFill>
                <a:tableStyleId>{8799B23B-EC83-4686-B30A-512413B5E67A}</a:tableStyleId>
              </a:tblPr>
              <a:tblGrid>
                <a:gridCol w="3193415"/>
                <a:gridCol w="1223010"/>
                <a:gridCol w="1290955"/>
                <a:gridCol w="1290955"/>
                <a:gridCol w="1155065"/>
              </a:tblGrid>
              <a:tr h="947057">
                <a:tc>
                  <a:txBody>
                    <a:bodyPr/>
                    <a:lstStyle/>
                    <a:p>
                      <a:pPr algn="ctr"/>
                      <a:endParaRPr lang="en-US" sz="1400" dirty="0" smtClean="0"/>
                    </a:p>
                    <a:p>
                      <a:pPr algn="ctr"/>
                      <a:r>
                        <a:rPr lang="en-US" sz="1400" dirty="0" smtClean="0"/>
                        <a:t>IWRS</a:t>
                      </a:r>
                      <a:endParaRPr lang="en-US" sz="1400" dirty="0">
                        <a:solidFill>
                          <a:schemeClr val="bg1"/>
                        </a:solidFill>
                      </a:endParaRPr>
                    </a:p>
                  </a:txBody>
                  <a:tcPr/>
                </a:tc>
                <a:tc>
                  <a:txBody>
                    <a:bodyPr/>
                    <a:lstStyle/>
                    <a:p>
                      <a:pPr algn="ctr"/>
                      <a:endParaRPr lang="en-US" sz="1400" dirty="0" smtClean="0"/>
                    </a:p>
                    <a:p>
                      <a:pPr algn="ctr"/>
                      <a:r>
                        <a:rPr lang="en-US" sz="1400" dirty="0" smtClean="0"/>
                        <a:t>FY 2016 Enacted</a:t>
                      </a:r>
                      <a:endParaRPr lang="en-US" sz="1400" i="1"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FY 2017 Annualized CR</a:t>
                      </a:r>
                      <a:r>
                        <a:rPr lang="en-US" sz="1400" baseline="30000" dirty="0" smtClean="0"/>
                        <a:t>2/</a:t>
                      </a:r>
                      <a:endParaRPr lang="en-US" sz="1400" dirty="0" smtClean="0"/>
                    </a:p>
                  </a:txBody>
                  <a:tcPr>
                    <a:solidFill>
                      <a:schemeClr val="bg1">
                        <a:lumMod val="65000"/>
                      </a:schemeClr>
                    </a:solidFill>
                  </a:tcPr>
                </a:tc>
                <a:tc>
                  <a:txBody>
                    <a:bodyPr/>
                    <a:lstStyle/>
                    <a:p>
                      <a:pPr algn="ctr"/>
                      <a:endParaRPr lang="en-US"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FY 2017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Enacted</a:t>
                      </a:r>
                    </a:p>
                  </a:txBody>
                  <a:tcPr/>
                </a:tc>
                <a:tc>
                  <a:txBody>
                    <a:bodyPr/>
                    <a:lstStyle/>
                    <a:p>
                      <a:pPr algn="ctr"/>
                      <a:endParaRPr lang="en-US" sz="1400" dirty="0" smtClean="0"/>
                    </a:p>
                    <a:p>
                      <a:pPr algn="ctr"/>
                      <a:r>
                        <a:rPr lang="en-US" sz="1400" dirty="0" smtClean="0"/>
                        <a:t>FY 2018</a:t>
                      </a:r>
                    </a:p>
                    <a:p>
                      <a:pPr algn="ctr"/>
                      <a:r>
                        <a:rPr lang="en-US" sz="1400" dirty="0" smtClean="0"/>
                        <a:t>President’s Budget</a:t>
                      </a:r>
                      <a:endParaRPr lang="en-US" sz="1400" dirty="0">
                        <a:solidFill>
                          <a:schemeClr val="bg1"/>
                        </a:solidFill>
                      </a:endParaRPr>
                    </a:p>
                  </a:txBody>
                  <a:tcPr/>
                </a:tc>
              </a:tr>
              <a:tr h="429505">
                <a:tc>
                  <a:txBody>
                    <a:bodyPr/>
                    <a:lstStyle/>
                    <a:p>
                      <a:pPr algn="l"/>
                      <a:r>
                        <a:rPr lang="en-US" sz="1400" dirty="0" smtClean="0"/>
                        <a:t>Navajo Gallup </a:t>
                      </a:r>
                      <a:r>
                        <a:rPr lang="en-US" sz="1400" dirty="0" smtClean="0"/>
                        <a:t>Water</a:t>
                      </a:r>
                      <a:r>
                        <a:rPr lang="en-US" sz="1400" baseline="0" dirty="0" smtClean="0"/>
                        <a:t> Supply Project</a:t>
                      </a:r>
                      <a:endParaRPr lang="en-US" sz="1400" b="1" dirty="0">
                        <a:solidFill>
                          <a:schemeClr val="bg1"/>
                        </a:solidFill>
                      </a:endParaRPr>
                    </a:p>
                  </a:txBody>
                  <a:tcPr/>
                </a:tc>
                <a:tc>
                  <a:txBody>
                    <a:bodyPr/>
                    <a:lstStyle/>
                    <a:p>
                      <a:pPr algn="r"/>
                      <a:r>
                        <a:rPr lang="en-US" sz="1400" dirty="0" smtClean="0"/>
                        <a:t>$89,663</a:t>
                      </a:r>
                      <a:endParaRPr lang="en-US" sz="1400" b="1" dirty="0">
                        <a:solidFill>
                          <a:schemeClr val="bg1"/>
                        </a:solidFill>
                      </a:endParaRPr>
                    </a:p>
                  </a:txBody>
                  <a:tcPr/>
                </a:tc>
                <a:tc>
                  <a:txBody>
                    <a:bodyPr/>
                    <a:lstStyle/>
                    <a:p>
                      <a:pPr marL="0" algn="r" defTabSz="914400" rtl="0" eaLnBrk="1" latinLnBrk="0" hangingPunct="1"/>
                      <a:r>
                        <a:rPr lang="en-US" sz="1400" kern="1200" dirty="0" smtClean="0">
                          <a:solidFill>
                            <a:schemeClr val="tx1"/>
                          </a:solidFill>
                          <a:latin typeface="+mn-lt"/>
                          <a:ea typeface="+mn-ea"/>
                          <a:cs typeface="+mn-cs"/>
                        </a:rPr>
                        <a:t>$89,493</a:t>
                      </a:r>
                      <a:endParaRPr lang="en-US" sz="1400" kern="1200" dirty="0">
                        <a:solidFill>
                          <a:schemeClr val="tx1"/>
                        </a:solidFill>
                        <a:latin typeface="+mn-lt"/>
                        <a:ea typeface="+mn-ea"/>
                        <a:cs typeface="+mn-cs"/>
                      </a:endParaRPr>
                    </a:p>
                  </a:txBody>
                  <a:tcPr>
                    <a:solidFill>
                      <a:schemeClr val="bg1">
                        <a:lumMod val="65000"/>
                      </a:schemeClr>
                    </a:solidFill>
                  </a:tcPr>
                </a:tc>
                <a:tc>
                  <a:txBody>
                    <a:bodyPr/>
                    <a:lstStyle/>
                    <a:p>
                      <a:pPr algn="r"/>
                      <a:r>
                        <a:rPr lang="en-US" sz="1400" dirty="0" smtClean="0"/>
                        <a:t>$87,000</a:t>
                      </a:r>
                      <a:endParaRPr lang="en-US" sz="1400" b="1" dirty="0">
                        <a:solidFill>
                          <a:schemeClr val="bg1"/>
                        </a:solidFill>
                      </a:endParaRPr>
                    </a:p>
                  </a:txBody>
                  <a:tcPr/>
                </a:tc>
                <a:tc>
                  <a:txBody>
                    <a:bodyPr/>
                    <a:lstStyle/>
                    <a:p>
                      <a:pPr algn="r"/>
                      <a:r>
                        <a:rPr lang="en-US" sz="1400" dirty="0" smtClean="0"/>
                        <a:t>$67,797</a:t>
                      </a:r>
                      <a:endParaRPr lang="en-US" sz="1400" b="1" dirty="0" smtClean="0">
                        <a:solidFill>
                          <a:schemeClr val="bg1"/>
                        </a:solidFill>
                      </a:endParaRPr>
                    </a:p>
                  </a:txBody>
                  <a:tcPr/>
                </a:tc>
              </a:tr>
              <a:tr h="443067">
                <a:tc>
                  <a:txBody>
                    <a:bodyPr/>
                    <a:lstStyle/>
                    <a:p>
                      <a:pPr algn="l"/>
                      <a:r>
                        <a:rPr lang="en-US" sz="1400" dirty="0" smtClean="0"/>
                        <a:t>Crow</a:t>
                      </a:r>
                      <a:r>
                        <a:rPr lang="en-US" sz="1400" baseline="0" dirty="0" smtClean="0"/>
                        <a:t> Tribe Rights</a:t>
                      </a:r>
                      <a:endParaRPr lang="en-US" sz="1400" b="1" dirty="0">
                        <a:solidFill>
                          <a:schemeClr val="bg1"/>
                        </a:solidFill>
                      </a:endParaRPr>
                    </a:p>
                  </a:txBody>
                  <a:tcPr/>
                </a:tc>
                <a:tc>
                  <a:txBody>
                    <a:bodyPr/>
                    <a:lstStyle/>
                    <a:p>
                      <a:pPr algn="r"/>
                      <a:r>
                        <a:rPr lang="en-US" sz="1400" dirty="0" smtClean="0"/>
                        <a:t>12,772</a:t>
                      </a:r>
                      <a:endParaRPr lang="en-US" sz="1400" b="1" dirty="0">
                        <a:solidFill>
                          <a:schemeClr val="bg1"/>
                        </a:solidFill>
                      </a:endParaRPr>
                    </a:p>
                  </a:txBody>
                  <a:tcPr/>
                </a:tc>
                <a:tc>
                  <a:txBody>
                    <a:bodyPr/>
                    <a:lstStyle/>
                    <a:p>
                      <a:pPr marL="0" algn="r" defTabSz="914400" rtl="0" eaLnBrk="1" latinLnBrk="0" hangingPunct="1"/>
                      <a:r>
                        <a:rPr lang="en-US" sz="1400" kern="1200" dirty="0" smtClean="0">
                          <a:solidFill>
                            <a:schemeClr val="tx1"/>
                          </a:solidFill>
                          <a:latin typeface="+mn-lt"/>
                          <a:ea typeface="+mn-ea"/>
                          <a:cs typeface="+mn-cs"/>
                        </a:rPr>
                        <a:t>12,748</a:t>
                      </a:r>
                      <a:endParaRPr lang="en-US" sz="1400" kern="1200" dirty="0">
                        <a:solidFill>
                          <a:schemeClr val="tx1"/>
                        </a:solidFill>
                        <a:latin typeface="+mn-lt"/>
                        <a:ea typeface="+mn-ea"/>
                        <a:cs typeface="+mn-cs"/>
                      </a:endParaRPr>
                    </a:p>
                  </a:txBody>
                  <a:tcPr>
                    <a:solidFill>
                      <a:schemeClr val="bg1">
                        <a:lumMod val="65000"/>
                      </a:schemeClr>
                    </a:solidFill>
                  </a:tcPr>
                </a:tc>
                <a:tc>
                  <a:txBody>
                    <a:bodyPr/>
                    <a:lstStyle/>
                    <a:p>
                      <a:pPr algn="r"/>
                      <a:r>
                        <a:rPr lang="en-US" sz="1400" dirty="0" smtClean="0"/>
                        <a:t>12,772</a:t>
                      </a:r>
                      <a:endParaRPr lang="en-US" sz="1400" b="1" dirty="0">
                        <a:solidFill>
                          <a:schemeClr val="bg1"/>
                        </a:solidFill>
                      </a:endParaRPr>
                    </a:p>
                  </a:txBody>
                  <a:tcPr/>
                </a:tc>
                <a:tc>
                  <a:txBody>
                    <a:bodyPr/>
                    <a:lstStyle/>
                    <a:p>
                      <a:pPr algn="r"/>
                      <a:r>
                        <a:rPr lang="en-US" sz="1400" dirty="0" smtClean="0"/>
                        <a:t>12,772</a:t>
                      </a:r>
                      <a:endParaRPr lang="en-US" sz="1400" b="1" dirty="0">
                        <a:solidFill>
                          <a:schemeClr val="bg1"/>
                        </a:solidFill>
                      </a:endParaRPr>
                    </a:p>
                  </a:txBody>
                  <a:tcPr/>
                </a:tc>
              </a:tr>
              <a:tr h="495732">
                <a:tc>
                  <a:txBody>
                    <a:bodyPr/>
                    <a:lstStyle/>
                    <a:p>
                      <a:pPr algn="l"/>
                      <a:r>
                        <a:rPr lang="en-US" sz="1400" dirty="0" smtClean="0"/>
                        <a:t>Aamodt</a:t>
                      </a:r>
                      <a:r>
                        <a:rPr lang="en-US" sz="1400" baseline="0" dirty="0" smtClean="0"/>
                        <a:t> Litigation Settlement</a:t>
                      </a:r>
                    </a:p>
                    <a:p>
                      <a:pPr algn="l"/>
                      <a:r>
                        <a:rPr lang="en-US" sz="1400" dirty="0" smtClean="0"/>
                        <a:t>(Pueblos of Nambe, Pojoaque, San Ildefonso, and Tesuque) </a:t>
                      </a:r>
                      <a:endParaRPr lang="en-US" sz="1400" b="1" dirty="0">
                        <a:solidFill>
                          <a:schemeClr val="bg1"/>
                        </a:solidFill>
                      </a:endParaRPr>
                    </a:p>
                  </a:txBody>
                  <a:tcPr/>
                </a:tc>
                <a:tc>
                  <a:txBody>
                    <a:bodyPr/>
                    <a:lstStyle/>
                    <a:p>
                      <a:pPr algn="r"/>
                      <a:r>
                        <a:rPr lang="en-US" sz="1400" dirty="0" smtClean="0"/>
                        <a:t>6,000</a:t>
                      </a:r>
                      <a:endParaRPr lang="en-US" sz="1400" b="1" dirty="0">
                        <a:solidFill>
                          <a:schemeClr val="bg1"/>
                        </a:solidFill>
                      </a:endParaRPr>
                    </a:p>
                  </a:txBody>
                  <a:tcPr/>
                </a:tc>
                <a:tc>
                  <a:txBody>
                    <a:bodyPr/>
                    <a:lstStyle/>
                    <a:p>
                      <a:pPr marL="0" algn="r" defTabSz="914400" rtl="0" eaLnBrk="1" latinLnBrk="0" hangingPunct="1"/>
                      <a:r>
                        <a:rPr lang="en-US" sz="1400" kern="1200" dirty="0" smtClean="0">
                          <a:solidFill>
                            <a:schemeClr val="tx1"/>
                          </a:solidFill>
                          <a:latin typeface="+mn-lt"/>
                          <a:ea typeface="+mn-ea"/>
                          <a:cs typeface="+mn-cs"/>
                        </a:rPr>
                        <a:t>5,989</a:t>
                      </a:r>
                      <a:endParaRPr lang="en-US" sz="1400" kern="1200" dirty="0">
                        <a:solidFill>
                          <a:schemeClr val="tx1"/>
                        </a:solidFill>
                        <a:latin typeface="+mn-lt"/>
                        <a:ea typeface="+mn-ea"/>
                        <a:cs typeface="+mn-cs"/>
                      </a:endParaRPr>
                    </a:p>
                  </a:txBody>
                  <a:tcPr>
                    <a:solidFill>
                      <a:schemeClr val="bg1">
                        <a:lumMod val="65000"/>
                      </a:schemeClr>
                    </a:solidFill>
                  </a:tcPr>
                </a:tc>
                <a:tc>
                  <a:txBody>
                    <a:bodyPr/>
                    <a:lstStyle/>
                    <a:p>
                      <a:pPr algn="r"/>
                      <a:r>
                        <a:rPr lang="en-US" sz="1400" dirty="0" smtClean="0"/>
                        <a:t>6,379</a:t>
                      </a:r>
                      <a:endParaRPr lang="en-US" sz="1400" b="1" dirty="0">
                        <a:solidFill>
                          <a:schemeClr val="bg1"/>
                        </a:solidFill>
                      </a:endParaRPr>
                    </a:p>
                  </a:txBody>
                  <a:tcPr/>
                </a:tc>
                <a:tc>
                  <a:txBody>
                    <a:bodyPr/>
                    <a:lstStyle/>
                    <a:p>
                      <a:pPr algn="r"/>
                      <a:r>
                        <a:rPr lang="en-US" sz="1400" dirty="0" smtClean="0"/>
                        <a:t>8,000</a:t>
                      </a:r>
                      <a:endParaRPr lang="en-US" sz="1400" b="1" dirty="0">
                        <a:solidFill>
                          <a:schemeClr val="bg1"/>
                        </a:solidFill>
                      </a:endParaRPr>
                    </a:p>
                  </a:txBody>
                  <a:tcPr/>
                </a:tc>
              </a:tr>
              <a:tr h="495732">
                <a:tc>
                  <a:txBody>
                    <a:bodyPr/>
                    <a:lstStyle/>
                    <a:p>
                      <a:pPr algn="l"/>
                      <a:r>
                        <a:rPr lang="en-US" sz="1400" b="0" dirty="0" smtClean="0">
                          <a:solidFill>
                            <a:schemeClr val="tx1"/>
                          </a:solidFill>
                        </a:rPr>
                        <a:t>Blackfeet</a:t>
                      </a:r>
                      <a:r>
                        <a:rPr lang="en-US" sz="1400" b="0" baseline="0" dirty="0" smtClean="0">
                          <a:solidFill>
                            <a:schemeClr val="tx1"/>
                          </a:solidFill>
                        </a:rPr>
                        <a:t> Indian Water Rights Settlement</a:t>
                      </a:r>
                      <a:endParaRPr lang="en-US" sz="1400" b="0" dirty="0">
                        <a:solidFill>
                          <a:schemeClr val="tx1"/>
                        </a:solidFill>
                      </a:endParaRPr>
                    </a:p>
                  </a:txBody>
                  <a:tcPr/>
                </a:tc>
                <a:tc>
                  <a:txBody>
                    <a:bodyPr/>
                    <a:lstStyle/>
                    <a:p>
                      <a:pPr algn="r"/>
                      <a:r>
                        <a:rPr lang="en-US" sz="1400" b="0" dirty="0" smtClean="0">
                          <a:solidFill>
                            <a:schemeClr val="tx1"/>
                          </a:solidFill>
                        </a:rPr>
                        <a:t>0</a:t>
                      </a:r>
                      <a:endParaRPr lang="en-US" sz="1400" b="0" dirty="0">
                        <a:solidFill>
                          <a:schemeClr val="tx1"/>
                        </a:solidFill>
                      </a:endParaRPr>
                    </a:p>
                  </a:txBody>
                  <a:tcPr/>
                </a:tc>
                <a:tc>
                  <a:txBody>
                    <a:bodyPr/>
                    <a:lstStyle/>
                    <a:p>
                      <a:pPr marL="0" algn="r" defTabSz="914400" rtl="0" eaLnBrk="1" latinLnBrk="0" hangingPunct="1"/>
                      <a:r>
                        <a:rPr lang="en-US" sz="1400" kern="1200" dirty="0" smtClean="0">
                          <a:solidFill>
                            <a:schemeClr val="tx1"/>
                          </a:solidFill>
                          <a:latin typeface="+mn-lt"/>
                          <a:ea typeface="+mn-ea"/>
                          <a:cs typeface="+mn-cs"/>
                        </a:rPr>
                        <a:t>0</a:t>
                      </a:r>
                      <a:endParaRPr lang="en-US" sz="1400" kern="1200" dirty="0">
                        <a:solidFill>
                          <a:schemeClr val="tx1"/>
                        </a:solidFill>
                        <a:latin typeface="+mn-lt"/>
                        <a:ea typeface="+mn-ea"/>
                        <a:cs typeface="+mn-cs"/>
                      </a:endParaRPr>
                    </a:p>
                  </a:txBody>
                  <a:tcPr>
                    <a:solidFill>
                      <a:schemeClr val="bg1">
                        <a:lumMod val="65000"/>
                      </a:schemeClr>
                    </a:solidFill>
                  </a:tcPr>
                </a:tc>
                <a:tc>
                  <a:txBody>
                    <a:bodyPr/>
                    <a:lstStyle/>
                    <a:p>
                      <a:pPr algn="r"/>
                      <a:r>
                        <a:rPr lang="en-US" sz="1400" b="0" dirty="0" smtClean="0">
                          <a:solidFill>
                            <a:schemeClr val="tx1"/>
                          </a:solidFill>
                        </a:rPr>
                        <a:t>0</a:t>
                      </a:r>
                      <a:endParaRPr lang="en-US" sz="1400" b="0" dirty="0">
                        <a:solidFill>
                          <a:schemeClr val="tx1"/>
                        </a:solidFill>
                      </a:endParaRPr>
                    </a:p>
                  </a:txBody>
                  <a:tcPr/>
                </a:tc>
                <a:tc>
                  <a:txBody>
                    <a:bodyPr/>
                    <a:lstStyle/>
                    <a:p>
                      <a:pPr algn="r"/>
                      <a:r>
                        <a:rPr lang="en-US" sz="1400" b="0" dirty="0" smtClean="0">
                          <a:solidFill>
                            <a:schemeClr val="tx1"/>
                          </a:solidFill>
                        </a:rPr>
                        <a:t>10,000</a:t>
                      </a:r>
                      <a:endParaRPr lang="en-US" sz="1400" b="0" dirty="0">
                        <a:solidFill>
                          <a:schemeClr val="tx1"/>
                        </a:solidFill>
                      </a:endParaRPr>
                    </a:p>
                  </a:txBody>
                  <a:tcPr/>
                </a:tc>
              </a:tr>
              <a:tr h="495732">
                <a:tc>
                  <a:txBody>
                    <a:bodyPr/>
                    <a:lstStyle/>
                    <a:p>
                      <a:pPr algn="l"/>
                      <a:r>
                        <a:rPr lang="en-US" sz="1400" dirty="0" smtClean="0"/>
                        <a:t>Taos Pueblos</a:t>
                      </a:r>
                      <a:endParaRPr lang="en-US" sz="1400" b="1" dirty="0">
                        <a:solidFill>
                          <a:schemeClr val="bg1"/>
                        </a:solidFill>
                      </a:endParaRPr>
                    </a:p>
                  </a:txBody>
                  <a:tcPr/>
                </a:tc>
                <a:tc>
                  <a:txBody>
                    <a:bodyPr/>
                    <a:lstStyle/>
                    <a:p>
                      <a:pPr algn="r"/>
                      <a:r>
                        <a:rPr lang="en-US" sz="1400" dirty="0" smtClean="0"/>
                        <a:t>4,048</a:t>
                      </a:r>
                      <a:endParaRPr lang="en-US" sz="1400" b="1" dirty="0">
                        <a:solidFill>
                          <a:schemeClr val="bg1"/>
                        </a:solidFill>
                      </a:endParaRPr>
                    </a:p>
                  </a:txBody>
                  <a:tcPr/>
                </a:tc>
                <a:tc>
                  <a:txBody>
                    <a:bodyPr/>
                    <a:lstStyle/>
                    <a:p>
                      <a:pPr marL="0" algn="r" defTabSz="914400" rtl="0" eaLnBrk="1" latinLnBrk="0" hangingPunct="1"/>
                      <a:r>
                        <a:rPr lang="en-US" sz="1400" kern="1200" dirty="0" smtClean="0">
                          <a:solidFill>
                            <a:schemeClr val="tx1"/>
                          </a:solidFill>
                          <a:latin typeface="+mn-lt"/>
                          <a:ea typeface="+mn-ea"/>
                          <a:cs typeface="+mn-cs"/>
                        </a:rPr>
                        <a:t>4,040</a:t>
                      </a:r>
                      <a:endParaRPr lang="en-US" sz="1400" kern="1200" dirty="0">
                        <a:solidFill>
                          <a:schemeClr val="tx1"/>
                        </a:solidFill>
                        <a:latin typeface="+mn-lt"/>
                        <a:ea typeface="+mn-ea"/>
                        <a:cs typeface="+mn-cs"/>
                      </a:endParaRPr>
                    </a:p>
                  </a:txBody>
                  <a:tcPr>
                    <a:solidFill>
                      <a:schemeClr val="bg1">
                        <a:lumMod val="65000"/>
                      </a:schemeClr>
                    </a:solidFill>
                  </a:tcPr>
                </a:tc>
                <a:tc>
                  <a:txBody>
                    <a:bodyPr/>
                    <a:lstStyle/>
                    <a:p>
                      <a:pPr algn="r"/>
                      <a:r>
                        <a:rPr lang="en-US" sz="1400" dirty="0" smtClean="0"/>
                        <a:t>0</a:t>
                      </a:r>
                      <a:endParaRPr lang="en-US" sz="1400" b="1" dirty="0">
                        <a:solidFill>
                          <a:schemeClr val="bg1"/>
                        </a:solidFill>
                      </a:endParaRPr>
                    </a:p>
                  </a:txBody>
                  <a:tcPr/>
                </a:tc>
                <a:tc>
                  <a:txBody>
                    <a:bodyPr/>
                    <a:lstStyle/>
                    <a:p>
                      <a:pPr algn="r"/>
                      <a:r>
                        <a:rPr lang="en-US" sz="1400" dirty="0" smtClean="0"/>
                        <a:t>0</a:t>
                      </a:r>
                      <a:endParaRPr lang="en-US" sz="1400" b="1" dirty="0">
                        <a:solidFill>
                          <a:schemeClr val="bg1"/>
                        </a:solidFill>
                      </a:endParaRPr>
                    </a:p>
                  </a:txBody>
                  <a:tcPr/>
                </a:tc>
              </a:tr>
              <a:tr h="353816">
                <a:tc>
                  <a:txBody>
                    <a:bodyPr/>
                    <a:lstStyle/>
                    <a:p>
                      <a:pPr algn="l"/>
                      <a:r>
                        <a:rPr lang="en-US" sz="1400" dirty="0" smtClean="0"/>
                        <a:t>White Mountain</a:t>
                      </a:r>
                      <a:r>
                        <a:rPr lang="en-US" sz="1400" baseline="0" dirty="0" smtClean="0"/>
                        <a:t> Apache</a:t>
                      </a:r>
                      <a:endParaRPr lang="en-US" sz="1400" b="1" baseline="0" dirty="0" smtClean="0">
                        <a:solidFill>
                          <a:schemeClr val="bg1"/>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0  </a:t>
                      </a:r>
                      <a:r>
                        <a:rPr lang="en-US" sz="1400" baseline="0" dirty="0" smtClean="0"/>
                        <a:t> </a:t>
                      </a:r>
                      <a:r>
                        <a:rPr lang="en-US" sz="1400" baseline="30000" dirty="0" smtClean="0"/>
                        <a:t>1</a:t>
                      </a:r>
                      <a:r>
                        <a:rPr lang="en-US" sz="1400" baseline="0" dirty="0" smtClean="0"/>
                        <a:t>/</a:t>
                      </a:r>
                      <a:endParaRPr lang="en-US" sz="1400" b="1" i="1" dirty="0">
                        <a:solidFill>
                          <a:schemeClr val="bg1"/>
                        </a:solidFill>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smtClean="0"/>
                        <a:t>0  </a:t>
                      </a:r>
                      <a:r>
                        <a:rPr lang="en-US" sz="1400" baseline="0" dirty="0" smtClean="0"/>
                        <a:t> </a:t>
                      </a:r>
                      <a:r>
                        <a:rPr lang="en-US" sz="1400" baseline="30000" dirty="0" smtClean="0"/>
                        <a:t>1</a:t>
                      </a:r>
                      <a:r>
                        <a:rPr lang="en-US" sz="1400" baseline="0" dirty="0" smtClean="0"/>
                        <a:t>/</a:t>
                      </a:r>
                      <a:endParaRPr lang="en-US" sz="1400" b="1" i="1" dirty="0" smtClean="0">
                        <a:solidFill>
                          <a:schemeClr val="bg1"/>
                        </a:solidFill>
                      </a:endParaRPr>
                    </a:p>
                  </a:txBody>
                  <a:tcPr>
                    <a:solidFill>
                      <a:schemeClr val="bg1">
                        <a:lumMod val="6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0  </a:t>
                      </a:r>
                      <a:r>
                        <a:rPr lang="en-US" sz="1400" baseline="0" dirty="0" smtClean="0"/>
                        <a:t> </a:t>
                      </a:r>
                      <a:r>
                        <a:rPr lang="en-US" sz="1400" baseline="30000" dirty="0" smtClean="0"/>
                        <a:t>1</a:t>
                      </a:r>
                      <a:r>
                        <a:rPr lang="en-US" sz="1400" baseline="0" dirty="0" smtClean="0"/>
                        <a:t>/</a:t>
                      </a:r>
                      <a:endParaRPr lang="en-US" sz="1400" b="1" i="1" dirty="0">
                        <a:solidFill>
                          <a:schemeClr val="bg1"/>
                        </a:solidFill>
                      </a:endParaRPr>
                    </a:p>
                  </a:txBody>
                  <a:tcPr/>
                </a:tc>
                <a:tc>
                  <a:txBody>
                    <a:bodyPr/>
                    <a:lstStyle/>
                    <a:p>
                      <a:pPr algn="r"/>
                      <a:r>
                        <a:rPr lang="en-US" sz="1400" dirty="0" smtClean="0"/>
                        <a:t>0  </a:t>
                      </a:r>
                      <a:r>
                        <a:rPr lang="en-US" sz="1400" baseline="30000" dirty="0" smtClean="0"/>
                        <a:t>1</a:t>
                      </a:r>
                      <a:r>
                        <a:rPr lang="en-US" sz="1400" dirty="0" smtClean="0"/>
                        <a:t>/</a:t>
                      </a:r>
                      <a:endParaRPr lang="en-US" sz="1400" b="1" i="1" dirty="0">
                        <a:solidFill>
                          <a:schemeClr val="bg1"/>
                        </a:solidFill>
                      </a:endParaRPr>
                    </a:p>
                  </a:txBody>
                  <a:tcPr/>
                </a:tc>
              </a:tr>
              <a:tr h="552988">
                <a:tc>
                  <a:txBody>
                    <a:bodyPr/>
                    <a:lstStyle/>
                    <a:p>
                      <a:pPr algn="l"/>
                      <a:r>
                        <a:rPr lang="en-US" sz="1400" dirty="0" smtClean="0"/>
                        <a:t>     Total:  IWRS</a:t>
                      </a:r>
                      <a:endParaRPr lang="en-US" sz="1400" b="1" dirty="0">
                        <a:solidFill>
                          <a:srgbClr val="FFFF00"/>
                        </a:solidFill>
                      </a:endParaRPr>
                    </a:p>
                  </a:txBody>
                  <a:tcPr/>
                </a:tc>
                <a:tc>
                  <a:txBody>
                    <a:bodyPr/>
                    <a:lstStyle/>
                    <a:p>
                      <a:pPr algn="r"/>
                      <a:r>
                        <a:rPr lang="en-US" sz="1400" dirty="0" smtClean="0"/>
                        <a:t>112,483</a:t>
                      </a:r>
                      <a:endParaRPr lang="en-US" sz="1400" b="1" dirty="0">
                        <a:solidFill>
                          <a:srgbClr val="FFFF00"/>
                        </a:solidFill>
                      </a:endParaRPr>
                    </a:p>
                  </a:txBody>
                  <a:tcPr/>
                </a:tc>
                <a:tc>
                  <a:txBody>
                    <a:bodyPr/>
                    <a:lstStyle/>
                    <a:p>
                      <a:pPr marL="0" algn="r" defTabSz="914400" rtl="0" eaLnBrk="1" latinLnBrk="0" hangingPunct="1"/>
                      <a:r>
                        <a:rPr lang="en-US" sz="1400" kern="1200" dirty="0" smtClean="0">
                          <a:solidFill>
                            <a:schemeClr val="tx1"/>
                          </a:solidFill>
                          <a:latin typeface="+mn-lt"/>
                          <a:ea typeface="+mn-ea"/>
                          <a:cs typeface="+mn-cs"/>
                        </a:rPr>
                        <a:t>$112,269</a:t>
                      </a:r>
                      <a:endParaRPr lang="en-US" sz="1400" kern="1200" dirty="0">
                        <a:solidFill>
                          <a:schemeClr val="tx1"/>
                        </a:solidFill>
                        <a:latin typeface="+mn-lt"/>
                        <a:ea typeface="+mn-ea"/>
                        <a:cs typeface="+mn-cs"/>
                      </a:endParaRPr>
                    </a:p>
                  </a:txBody>
                  <a:tcPr>
                    <a:solidFill>
                      <a:schemeClr val="bg1">
                        <a:lumMod val="65000"/>
                      </a:schemeClr>
                    </a:solidFill>
                  </a:tcPr>
                </a:tc>
                <a:tc>
                  <a:txBody>
                    <a:bodyPr/>
                    <a:lstStyle/>
                    <a:p>
                      <a:pPr algn="r"/>
                      <a:r>
                        <a:rPr lang="en-US" sz="1400" dirty="0" smtClean="0"/>
                        <a:t>$106,151</a:t>
                      </a:r>
                      <a:endParaRPr lang="en-US" sz="1400" b="1" dirty="0">
                        <a:solidFill>
                          <a:srgbClr val="FFFF00"/>
                        </a:solidFill>
                      </a:endParaRPr>
                    </a:p>
                  </a:txBody>
                  <a:tcPr/>
                </a:tc>
                <a:tc>
                  <a:txBody>
                    <a:bodyPr/>
                    <a:lstStyle/>
                    <a:p>
                      <a:pPr algn="r"/>
                      <a:r>
                        <a:rPr lang="en-US" sz="1400" dirty="0" smtClean="0"/>
                        <a:t>$98,569</a:t>
                      </a:r>
                      <a:endParaRPr lang="en-US" sz="1400" b="1" dirty="0">
                        <a:solidFill>
                          <a:srgbClr val="FFFF00"/>
                        </a:solidFill>
                      </a:endParaRPr>
                    </a:p>
                  </a:txBody>
                  <a:tcPr/>
                </a:tc>
              </a:tr>
            </a:tbl>
          </a:graphicData>
        </a:graphic>
      </p:graphicFrame>
      <p:sp>
        <p:nvSpPr>
          <p:cNvPr id="2" name="TextBox 1"/>
          <p:cNvSpPr txBox="1"/>
          <p:nvPr/>
        </p:nvSpPr>
        <p:spPr>
          <a:xfrm>
            <a:off x="304800" y="5772057"/>
            <a:ext cx="7924800" cy="646331"/>
          </a:xfrm>
          <a:prstGeom prst="rect">
            <a:avLst/>
          </a:prstGeom>
          <a:noFill/>
        </p:spPr>
        <p:txBody>
          <a:bodyPr wrap="square" rtlCol="0">
            <a:spAutoFit/>
          </a:bodyPr>
          <a:lstStyle/>
          <a:p>
            <a:pPr defTabSz="914400" fontAlgn="base">
              <a:spcBef>
                <a:spcPct val="0"/>
              </a:spcBef>
              <a:spcAft>
                <a:spcPct val="0"/>
              </a:spcAft>
            </a:pPr>
            <a:r>
              <a:rPr lang="en-US" sz="1200" dirty="0" smtClean="0">
                <a:solidFill>
                  <a:schemeClr val="bg1"/>
                </a:solidFill>
                <a:latin typeface="Arial" charset="0"/>
              </a:rPr>
              <a:t>1/ </a:t>
            </a:r>
            <a:r>
              <a:rPr lang="en-US" sz="1200" dirty="0">
                <a:solidFill>
                  <a:schemeClr val="bg1"/>
                </a:solidFill>
                <a:latin typeface="Arial" charset="0"/>
              </a:rPr>
              <a:t>White Mountain Apache - only mandatory </a:t>
            </a:r>
            <a:r>
              <a:rPr lang="en-US" sz="1200" dirty="0" smtClean="0">
                <a:solidFill>
                  <a:schemeClr val="bg1"/>
                </a:solidFill>
                <a:latin typeface="Arial" charset="0"/>
              </a:rPr>
              <a:t>funding</a:t>
            </a:r>
          </a:p>
          <a:p>
            <a:r>
              <a:rPr lang="en-US" sz="1200" baseline="30000" dirty="0">
                <a:solidFill>
                  <a:schemeClr val="bg1"/>
                </a:solidFill>
              </a:rPr>
              <a:t>2/</a:t>
            </a:r>
            <a:r>
              <a:rPr lang="en-US" sz="1200" dirty="0">
                <a:solidFill>
                  <a:schemeClr val="bg1"/>
                </a:solidFill>
              </a:rPr>
              <a:t>The FY 2017 Annualized CR total is a formula based on FY </a:t>
            </a:r>
            <a:r>
              <a:rPr lang="en-US" sz="1200" dirty="0" smtClean="0">
                <a:solidFill>
                  <a:schemeClr val="bg1"/>
                </a:solidFill>
              </a:rPr>
              <a:t>2016 </a:t>
            </a:r>
            <a:r>
              <a:rPr lang="en-US" sz="1200" dirty="0">
                <a:solidFill>
                  <a:schemeClr val="bg1"/>
                </a:solidFill>
              </a:rPr>
              <a:t>Enacted </a:t>
            </a:r>
            <a:r>
              <a:rPr lang="en-US" sz="1200" dirty="0" smtClean="0">
                <a:solidFill>
                  <a:schemeClr val="bg1"/>
                </a:solidFill>
              </a:rPr>
              <a:t>totals</a:t>
            </a:r>
            <a:endParaRPr lang="en-US" sz="1200" baseline="30000" dirty="0">
              <a:solidFill>
                <a:schemeClr val="bg1"/>
              </a:solidFill>
            </a:endParaRPr>
          </a:p>
          <a:p>
            <a:pPr defTabSz="914400" fontAlgn="base">
              <a:spcBef>
                <a:spcPct val="0"/>
              </a:spcBef>
              <a:spcAft>
                <a:spcPct val="0"/>
              </a:spcAft>
            </a:pPr>
            <a:r>
              <a:rPr lang="en-US" sz="1200" dirty="0" smtClean="0">
                <a:solidFill>
                  <a:schemeClr val="bg1"/>
                </a:solidFill>
                <a:latin typeface="Arial" charset="0"/>
              </a:rPr>
              <a:t> </a:t>
            </a:r>
            <a:endParaRPr lang="en-US" sz="1200" dirty="0">
              <a:solidFill>
                <a:schemeClr val="bg1"/>
              </a:solidFill>
              <a:latin typeface="Arial" charset="0"/>
            </a:endParaRPr>
          </a:p>
        </p:txBody>
      </p:sp>
    </p:spTree>
    <p:extLst>
      <p:ext uri="{BB962C8B-B14F-4D97-AF65-F5344CB8AC3E}">
        <p14:creationId xmlns:p14="http://schemas.microsoft.com/office/powerpoint/2010/main" val="596923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998"/>
            <a:ext cx="8229600" cy="1143000"/>
          </a:xfrm>
        </p:spPr>
        <p:txBody>
          <a:bodyPr/>
          <a:lstStyle/>
          <a:p>
            <a:r>
              <a:rPr lang="en-US" sz="2400" b="1" dirty="0" smtClean="0">
                <a:solidFill>
                  <a:schemeClr val="bg1"/>
                </a:solidFill>
              </a:rPr>
              <a:t>Recreation and Sporting</a:t>
            </a:r>
          </a:p>
        </p:txBody>
      </p:sp>
      <p:sp>
        <p:nvSpPr>
          <p:cNvPr id="5" name="Content Placeholder 4"/>
          <p:cNvSpPr>
            <a:spLocks noGrp="1"/>
          </p:cNvSpPr>
          <p:nvPr>
            <p:ph sz="half" idx="2"/>
          </p:nvPr>
        </p:nvSpPr>
        <p:spPr>
          <a:xfrm>
            <a:off x="457200" y="2773962"/>
            <a:ext cx="4040188" cy="3951288"/>
          </a:xfrm>
        </p:spPr>
        <p:txBody>
          <a:bodyPr/>
          <a:lstStyle/>
          <a:p>
            <a:r>
              <a:rPr lang="en-US" sz="1600" dirty="0" smtClean="0"/>
              <a:t>$151 M for Central Valley Project, including $17.5 M for Trinity River ($11.9 M for restoration)</a:t>
            </a:r>
          </a:p>
          <a:p>
            <a:r>
              <a:rPr lang="en-US" sz="1600" dirty="0" smtClean="0"/>
              <a:t>$33.4 M for Lower CO River Ops, including $16.5 M for annual operating plan, $2.7 M for bi national agreements, and $16.9 M for species conservation</a:t>
            </a:r>
          </a:p>
          <a:p>
            <a:r>
              <a:rPr lang="en-US" sz="1600" dirty="0" smtClean="0"/>
              <a:t>$18 M for studies and initiatives to improve water supply in Klamath</a:t>
            </a:r>
          </a:p>
          <a:p>
            <a:r>
              <a:rPr lang="en-US" sz="1600" dirty="0" smtClean="0"/>
              <a:t>$24.5 M for Middle Rio Grande ($8.8 M for recreation and endangered species program)</a:t>
            </a:r>
          </a:p>
        </p:txBody>
      </p:sp>
      <p:sp>
        <p:nvSpPr>
          <p:cNvPr id="8" name="Content Placeholder 7"/>
          <p:cNvSpPr>
            <a:spLocks noGrp="1"/>
          </p:cNvSpPr>
          <p:nvPr>
            <p:ph sz="quarter" idx="4"/>
          </p:nvPr>
        </p:nvSpPr>
        <p:spPr>
          <a:xfrm>
            <a:off x="4645025" y="2773962"/>
            <a:ext cx="4041775" cy="3951288"/>
          </a:xfrm>
        </p:spPr>
        <p:txBody>
          <a:bodyPr/>
          <a:lstStyle/>
          <a:p>
            <a:r>
              <a:rPr lang="en-US" sz="1600" dirty="0"/>
              <a:t>$19.6 M for Endangered Species Act Recovery </a:t>
            </a:r>
            <a:r>
              <a:rPr lang="en-US" sz="1600" dirty="0" smtClean="0"/>
              <a:t>Implementation (e.g. Platte)</a:t>
            </a:r>
            <a:endParaRPr lang="en-US" sz="1600" dirty="0"/>
          </a:p>
          <a:p>
            <a:r>
              <a:rPr lang="en-US" sz="1600" dirty="0" smtClean="0"/>
              <a:t>$19 M for Columbia Snake River and biological opinion implementation</a:t>
            </a:r>
          </a:p>
          <a:p>
            <a:r>
              <a:rPr lang="en-US" sz="1600" dirty="0" smtClean="0"/>
              <a:t>$17.1 M to address water shortages in the Yakima River Basin</a:t>
            </a:r>
          </a:p>
          <a:p>
            <a:r>
              <a:rPr lang="en-US" sz="1600" dirty="0" smtClean="0"/>
              <a:t>$41.4 M for the Central Valley Project Restoration Fund (includes $1.5 M for Trinity River and $2 M for San Joaquin)</a:t>
            </a:r>
          </a:p>
          <a:p>
            <a:r>
              <a:rPr lang="en-US" sz="1600" dirty="0" smtClean="0"/>
              <a:t>$34 M for the San Joaquin River Restoration program</a:t>
            </a:r>
            <a:endParaRPr lang="en-US" sz="1600" dirty="0"/>
          </a:p>
        </p:txBody>
      </p:sp>
      <p:sp>
        <p:nvSpPr>
          <p:cNvPr id="3" name="TextBox 2"/>
          <p:cNvSpPr txBox="1"/>
          <p:nvPr/>
        </p:nvSpPr>
        <p:spPr>
          <a:xfrm>
            <a:off x="609600" y="893379"/>
            <a:ext cx="7935310"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bg1"/>
                </a:solidFill>
              </a:rPr>
              <a:t>River restoration and associated environmental compliance is key to the ability to continue to deliver water and generate power</a:t>
            </a:r>
          </a:p>
          <a:p>
            <a:pPr marL="285750" indent="-285750">
              <a:buFont typeface="Arial" panose="020B0604020202020204" pitchFamily="34" charset="0"/>
              <a:buChar char="•"/>
            </a:pPr>
            <a:r>
              <a:rPr lang="en-US" b="1" dirty="0" smtClean="0">
                <a:solidFill>
                  <a:schemeClr val="bg1"/>
                </a:solidFill>
              </a:rPr>
              <a:t>Efforts help better position Reclamation to address drought, growing water demand, and environmental needs</a:t>
            </a:r>
          </a:p>
          <a:p>
            <a:pPr marL="285750" indent="-285750">
              <a:buFont typeface="Arial" panose="020B0604020202020204" pitchFamily="34" charset="0"/>
              <a:buChar char="•"/>
            </a:pPr>
            <a:endParaRPr lang="en-US" b="1" dirty="0">
              <a:solidFill>
                <a:schemeClr val="bg1"/>
              </a:solidFill>
            </a:endParaRPr>
          </a:p>
          <a:p>
            <a:pPr algn="ctr"/>
            <a:r>
              <a:rPr lang="en-US" b="1" dirty="0" smtClean="0">
                <a:solidFill>
                  <a:schemeClr val="bg1"/>
                </a:solidFill>
              </a:rPr>
              <a:t>Funding includes:</a:t>
            </a:r>
            <a:endParaRPr lang="en-US" b="1" dirty="0">
              <a:solidFill>
                <a:schemeClr val="bg1"/>
              </a:solidFill>
            </a:endParaRPr>
          </a:p>
        </p:txBody>
      </p:sp>
    </p:spTree>
    <p:extLst>
      <p:ext uri="{BB962C8B-B14F-4D97-AF65-F5344CB8AC3E}">
        <p14:creationId xmlns:p14="http://schemas.microsoft.com/office/powerpoint/2010/main" val="136698279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3400" y="155575"/>
            <a:ext cx="8001000" cy="2462213"/>
          </a:xfrm>
          <a:prstGeom prst="rect">
            <a:avLst/>
          </a:prstGeom>
          <a:noFill/>
          <a:ln w="9525">
            <a:noFill/>
            <a:miter lim="800000"/>
            <a:headEnd/>
            <a:tailEnd/>
          </a:ln>
        </p:spPr>
        <p:txBody>
          <a:bodyPr wrap="square">
            <a:spAutoFit/>
          </a:bodyPr>
          <a:lstStyle/>
          <a:p>
            <a:pPr defTabSz="914400" eaLnBrk="0" fontAlgn="base" hangingPunct="0">
              <a:spcBef>
                <a:spcPct val="0"/>
              </a:spcBef>
              <a:spcAft>
                <a:spcPct val="0"/>
              </a:spcAft>
            </a:pPr>
            <a:r>
              <a:rPr lang="en-US" sz="3600" b="1" dirty="0">
                <a:solidFill>
                  <a:srgbClr val="FFFFFF"/>
                </a:solidFill>
                <a:latin typeface="Arial" charset="0"/>
              </a:rPr>
              <a:t>Infrastructure</a:t>
            </a:r>
          </a:p>
          <a:p>
            <a:pPr defTabSz="914400" eaLnBrk="0" fontAlgn="base" hangingPunct="0">
              <a:spcBef>
                <a:spcPct val="0"/>
              </a:spcBef>
              <a:spcAft>
                <a:spcPct val="0"/>
              </a:spcAft>
            </a:pPr>
            <a:r>
              <a:rPr lang="en-US" sz="2800" b="1" dirty="0">
                <a:solidFill>
                  <a:srgbClr val="FFFFFF"/>
                </a:solidFill>
                <a:latin typeface="Arial" charset="0"/>
              </a:rPr>
              <a:t>Dam Safety Program </a:t>
            </a:r>
            <a:r>
              <a:rPr lang="en-US" sz="2000" b="1" dirty="0">
                <a:solidFill>
                  <a:srgbClr val="FFFFFF"/>
                </a:solidFill>
                <a:latin typeface="Arial" charset="0"/>
              </a:rPr>
              <a:t>(in millions)</a:t>
            </a:r>
          </a:p>
          <a:p>
            <a:pPr defTabSz="914400" eaLnBrk="0" fontAlgn="base" hangingPunct="0">
              <a:spcBef>
                <a:spcPct val="0"/>
              </a:spcBef>
              <a:spcAft>
                <a:spcPct val="0"/>
              </a:spcAft>
            </a:pPr>
            <a:endParaRPr lang="en-US" sz="3600" dirty="0">
              <a:solidFill>
                <a:srgbClr val="FFFFFF"/>
              </a:solidFill>
              <a:latin typeface="Arial" charset="0"/>
            </a:endParaRPr>
          </a:p>
          <a:p>
            <a:pPr defTabSz="914400" eaLnBrk="0" fontAlgn="base" hangingPunct="0">
              <a:spcBef>
                <a:spcPct val="0"/>
              </a:spcBef>
              <a:spcAft>
                <a:spcPct val="0"/>
              </a:spcAft>
            </a:pPr>
            <a:r>
              <a:rPr lang="en-US" sz="3600" dirty="0">
                <a:solidFill>
                  <a:srgbClr val="FFFFFF"/>
                </a:solidFill>
                <a:latin typeface="Arial" charset="0"/>
              </a:rPr>
              <a:t> </a:t>
            </a:r>
            <a:r>
              <a:rPr lang="en-US" sz="2400" i="1" dirty="0">
                <a:solidFill>
                  <a:srgbClr val="FFFFFF"/>
                </a:solidFill>
                <a:latin typeface="Arial" charset="0"/>
              </a:rPr>
              <a:t> </a:t>
            </a:r>
          </a:p>
          <a:p>
            <a:pPr algn="ctr" defTabSz="914400" eaLnBrk="0" fontAlgn="base" hangingPunct="0">
              <a:spcBef>
                <a:spcPct val="0"/>
              </a:spcBef>
              <a:spcAft>
                <a:spcPct val="0"/>
              </a:spcAft>
            </a:pPr>
            <a:endParaRPr lang="en-US" dirty="0">
              <a:solidFill>
                <a:srgbClr val="FFFFFF"/>
              </a:solidFill>
              <a:latin typeface="Arial" charset="0"/>
            </a:endParaRPr>
          </a:p>
        </p:txBody>
      </p:sp>
      <p:sp>
        <p:nvSpPr>
          <p:cNvPr id="29699" name="Text Box 3"/>
          <p:cNvSpPr txBox="1">
            <a:spLocks noChangeArrowheads="1"/>
          </p:cNvSpPr>
          <p:nvPr/>
        </p:nvSpPr>
        <p:spPr bwMode="auto">
          <a:xfrm>
            <a:off x="5602288" y="0"/>
            <a:ext cx="3222625" cy="457200"/>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endParaRPr lang="en-US" sz="2400" dirty="0">
              <a:solidFill>
                <a:srgbClr val="FFFFFF"/>
              </a:solidFill>
              <a:latin typeface="Times" charset="0"/>
            </a:endParaRPr>
          </a:p>
        </p:txBody>
      </p:sp>
      <p:graphicFrame>
        <p:nvGraphicFramePr>
          <p:cNvPr id="174102" name="Group 22"/>
          <p:cNvGraphicFramePr>
            <a:graphicFrameLocks noGrp="1"/>
          </p:cNvGraphicFramePr>
          <p:nvPr>
            <p:ph type="tbl" idx="1"/>
            <p:extLst>
              <p:ext uri="{D42A27DB-BD31-4B8C-83A1-F6EECF244321}">
                <p14:modId xmlns:p14="http://schemas.microsoft.com/office/powerpoint/2010/main" val="2311715023"/>
              </p:ext>
            </p:extLst>
          </p:nvPr>
        </p:nvGraphicFramePr>
        <p:xfrm>
          <a:off x="3505200" y="1448236"/>
          <a:ext cx="1992409" cy="1024128"/>
        </p:xfrm>
        <a:graphic>
          <a:graphicData uri="http://schemas.openxmlformats.org/drawingml/2006/table">
            <a:tbl>
              <a:tblPr/>
              <a:tblGrid>
                <a:gridCol w="1992409"/>
              </a:tblGrid>
              <a:tr h="947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FY 2018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sng" strike="noStrike" cap="none" normalizeH="0" baseline="0" dirty="0" smtClean="0">
                          <a:ln>
                            <a:noFill/>
                          </a:ln>
                          <a:solidFill>
                            <a:schemeClr val="tx1"/>
                          </a:solidFill>
                          <a:effectLst/>
                          <a:latin typeface="Arial" charset="0"/>
                        </a:rPr>
                        <a:t>Request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$88.1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90000"/>
                      </a:schemeClr>
                    </a:solidFill>
                  </a:tcPr>
                </a:tc>
              </a:tr>
            </a:tbl>
          </a:graphicData>
        </a:graphic>
      </p:graphicFrame>
      <p:sp>
        <p:nvSpPr>
          <p:cNvPr id="29710" name="Rectangle 14"/>
          <p:cNvSpPr>
            <a:spLocks noChangeArrowheads="1"/>
          </p:cNvSpPr>
          <p:nvPr/>
        </p:nvSpPr>
        <p:spPr bwMode="auto">
          <a:xfrm>
            <a:off x="381000" y="2659120"/>
            <a:ext cx="8305800" cy="3276600"/>
          </a:xfrm>
          <a:prstGeom prst="rect">
            <a:avLst/>
          </a:prstGeom>
          <a:noFill/>
          <a:ln w="9525">
            <a:noFill/>
            <a:miter lim="800000"/>
            <a:headEnd/>
            <a:tailEnd/>
          </a:ln>
        </p:spPr>
        <p:txBody>
          <a:bodyPr/>
          <a:lstStyle/>
          <a:p>
            <a:pPr marL="228600" indent="-228600" defTabSz="914400" fontAlgn="base">
              <a:spcBef>
                <a:spcPct val="0"/>
              </a:spcBef>
              <a:spcAft>
                <a:spcPct val="0"/>
              </a:spcAft>
              <a:buFont typeface="Arial" pitchFamily="34" charset="0"/>
              <a:buChar char="•"/>
            </a:pPr>
            <a:r>
              <a:rPr lang="en-US" b="1" dirty="0" smtClean="0">
                <a:solidFill>
                  <a:srgbClr val="FFFFFF"/>
                </a:solidFill>
                <a:latin typeface="Arial" charset="0"/>
              </a:rPr>
              <a:t>Reclamation manages 492 dams, including 363 high and significant hazard dams, and utilizes the Dam Safety Program to ensure safety and reliability</a:t>
            </a:r>
          </a:p>
          <a:p>
            <a:pPr marL="228600" indent="-228600" defTabSz="914400" fontAlgn="base">
              <a:spcBef>
                <a:spcPct val="0"/>
              </a:spcBef>
              <a:spcAft>
                <a:spcPct val="0"/>
              </a:spcAft>
              <a:buFont typeface="Arial" pitchFamily="34" charset="0"/>
              <a:buChar char="•"/>
            </a:pPr>
            <a:endParaRPr lang="en-US" b="1" dirty="0" smtClean="0">
              <a:solidFill>
                <a:srgbClr val="FFFFFF"/>
              </a:solidFill>
              <a:latin typeface="Arial" charset="0"/>
            </a:endParaRPr>
          </a:p>
          <a:p>
            <a:pPr marL="228600" indent="-228600" defTabSz="914400" fontAlgn="base">
              <a:spcBef>
                <a:spcPct val="0"/>
              </a:spcBef>
              <a:spcAft>
                <a:spcPct val="0"/>
              </a:spcAft>
              <a:buFont typeface="Arial" pitchFamily="34" charset="0"/>
              <a:buChar char="•"/>
            </a:pPr>
            <a:r>
              <a:rPr lang="en-US" b="1" dirty="0" smtClean="0">
                <a:solidFill>
                  <a:srgbClr val="FFFFFF"/>
                </a:solidFill>
                <a:latin typeface="Arial" charset="0"/>
              </a:rPr>
              <a:t>Request </a:t>
            </a:r>
            <a:r>
              <a:rPr lang="en-US" b="1" dirty="0">
                <a:solidFill>
                  <a:srgbClr val="FFFFFF"/>
                </a:solidFill>
                <a:latin typeface="Arial" charset="0"/>
              </a:rPr>
              <a:t>based on current Reclamation facility evaluation and modification </a:t>
            </a:r>
            <a:r>
              <a:rPr lang="en-US" b="1" dirty="0" smtClean="0">
                <a:solidFill>
                  <a:srgbClr val="FFFFFF"/>
                </a:solidFill>
                <a:latin typeface="Arial" charset="0"/>
              </a:rPr>
              <a:t>needs; funding </a:t>
            </a:r>
            <a:r>
              <a:rPr lang="en-US" b="1" dirty="0">
                <a:solidFill>
                  <a:srgbClr val="FFFFFF"/>
                </a:solidFill>
                <a:latin typeface="Arial" charset="0"/>
              </a:rPr>
              <a:t>focused on priority facilities based on identified risk to the </a:t>
            </a:r>
            <a:r>
              <a:rPr lang="en-US" b="1" dirty="0" smtClean="0">
                <a:solidFill>
                  <a:srgbClr val="FFFFFF"/>
                </a:solidFill>
                <a:latin typeface="Arial" charset="0"/>
              </a:rPr>
              <a:t>public</a:t>
            </a:r>
          </a:p>
          <a:p>
            <a:pPr marL="228600" indent="-228600" defTabSz="914400" fontAlgn="base">
              <a:spcBef>
                <a:spcPct val="0"/>
              </a:spcBef>
              <a:spcAft>
                <a:spcPct val="0"/>
              </a:spcAft>
              <a:buFont typeface="Arial" pitchFamily="34" charset="0"/>
              <a:buChar char="•"/>
            </a:pPr>
            <a:endParaRPr lang="en-US" b="1" dirty="0">
              <a:solidFill>
                <a:srgbClr val="FFFFFF"/>
              </a:solidFill>
              <a:latin typeface="Arial" charset="0"/>
            </a:endParaRPr>
          </a:p>
          <a:p>
            <a:pPr marL="228600" indent="-228600" defTabSz="914400" fontAlgn="base">
              <a:spcBef>
                <a:spcPct val="0"/>
              </a:spcBef>
              <a:spcAft>
                <a:spcPct val="0"/>
              </a:spcAft>
              <a:buFont typeface="Arial" pitchFamily="34" charset="0"/>
              <a:buChar char="•"/>
            </a:pPr>
            <a:r>
              <a:rPr lang="en-US" b="1" dirty="0" smtClean="0">
                <a:solidFill>
                  <a:srgbClr val="FFFFFF"/>
                </a:solidFill>
                <a:latin typeface="Arial" charset="0"/>
              </a:rPr>
              <a:t>Provides </a:t>
            </a:r>
            <a:r>
              <a:rPr lang="en-US" b="1" dirty="0">
                <a:solidFill>
                  <a:srgbClr val="FFFFFF"/>
                </a:solidFill>
                <a:latin typeface="Arial" charset="0"/>
              </a:rPr>
              <a:t>funding for:  Safety Evaluation of Existing Dams, Initiate Safety of Dams Corrective Actions, DOI Dam Safety </a:t>
            </a:r>
            <a:r>
              <a:rPr lang="en-US" b="1" dirty="0" smtClean="0">
                <a:solidFill>
                  <a:srgbClr val="FFFFFF"/>
                </a:solidFill>
                <a:latin typeface="Arial" charset="0"/>
              </a:rPr>
              <a:t>Program</a:t>
            </a:r>
          </a:p>
          <a:p>
            <a:pPr marL="228600" indent="-228600" defTabSz="914400" fontAlgn="base">
              <a:spcBef>
                <a:spcPct val="0"/>
              </a:spcBef>
              <a:spcAft>
                <a:spcPct val="0"/>
              </a:spcAft>
              <a:buFont typeface="Arial" pitchFamily="34" charset="0"/>
              <a:buChar char="•"/>
            </a:pPr>
            <a:endParaRPr lang="en-US" b="1" dirty="0">
              <a:solidFill>
                <a:srgbClr val="FFFFFF"/>
              </a:solidFill>
              <a:latin typeface="Arial" charset="0"/>
            </a:endParaRPr>
          </a:p>
          <a:p>
            <a:pPr marL="228600" indent="-228600" defTabSz="914400" fontAlgn="base">
              <a:spcBef>
                <a:spcPct val="0"/>
              </a:spcBef>
              <a:spcAft>
                <a:spcPct val="0"/>
              </a:spcAft>
              <a:buFont typeface="Arial" pitchFamily="34" charset="0"/>
              <a:buChar char="•"/>
            </a:pPr>
            <a:r>
              <a:rPr lang="en-US" b="1" dirty="0" smtClean="0">
                <a:solidFill>
                  <a:srgbClr val="FFFFFF"/>
                </a:solidFill>
                <a:latin typeface="Arial" charset="0"/>
              </a:rPr>
              <a:t>Funding </a:t>
            </a:r>
            <a:r>
              <a:rPr lang="en-US" b="1" dirty="0">
                <a:solidFill>
                  <a:srgbClr val="FFFFFF"/>
                </a:solidFill>
                <a:latin typeface="Arial" charset="0"/>
              </a:rPr>
              <a:t>requested for several dam safety modifications, including major work at </a:t>
            </a:r>
            <a:r>
              <a:rPr lang="en-US" b="1" dirty="0" smtClean="0">
                <a:solidFill>
                  <a:srgbClr val="FFFFFF"/>
                </a:solidFill>
                <a:latin typeface="Arial" charset="0"/>
              </a:rPr>
              <a:t>Boca Dam, Steinaker Dam, Bull Lake Dam, and Hyatt Dam</a:t>
            </a:r>
            <a:endParaRPr lang="en-US" b="1" dirty="0">
              <a:solidFill>
                <a:srgbClr val="FFFFFF"/>
              </a:solidFill>
              <a:latin typeface="Arial" charset="0"/>
            </a:endParaRPr>
          </a:p>
        </p:txBody>
      </p:sp>
    </p:spTree>
    <p:extLst>
      <p:ext uri="{BB962C8B-B14F-4D97-AF65-F5344CB8AC3E}">
        <p14:creationId xmlns:p14="http://schemas.microsoft.com/office/powerpoint/2010/main" val="411088176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080" name="Group 24"/>
          <p:cNvGraphicFramePr>
            <a:graphicFrameLocks noGrp="1"/>
          </p:cNvGraphicFramePr>
          <p:nvPr>
            <p:ph sz="half" idx="1"/>
            <p:extLst>
              <p:ext uri="{D42A27DB-BD31-4B8C-83A1-F6EECF244321}">
                <p14:modId xmlns:p14="http://schemas.microsoft.com/office/powerpoint/2010/main" val="1577271401"/>
              </p:ext>
            </p:extLst>
          </p:nvPr>
        </p:nvGraphicFramePr>
        <p:xfrm>
          <a:off x="3505199" y="1313814"/>
          <a:ext cx="2057401" cy="1030786"/>
        </p:xfrm>
        <a:graphic>
          <a:graphicData uri="http://schemas.openxmlformats.org/drawingml/2006/table">
            <a:tbl>
              <a:tblPr/>
              <a:tblGrid>
                <a:gridCol w="2057401"/>
              </a:tblGrid>
              <a:tr h="10307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FY 2018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sng" strike="noStrike" cap="none" normalizeH="0" baseline="0" dirty="0" smtClean="0">
                          <a:ln>
                            <a:noFill/>
                          </a:ln>
                          <a:solidFill>
                            <a:schemeClr val="tx1"/>
                          </a:solidFill>
                          <a:effectLst/>
                          <a:latin typeface="Arial" charset="0"/>
                        </a:rPr>
                        <a:t>Request</a:t>
                      </a:r>
                      <a:endParaRPr kumimoji="0" lang="en-US" sz="18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$51.7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90000"/>
                      </a:schemeClr>
                    </a:solidFill>
                  </a:tcPr>
                </a:tc>
              </a:tr>
            </a:tbl>
          </a:graphicData>
        </a:graphic>
      </p:graphicFrame>
      <p:sp>
        <p:nvSpPr>
          <p:cNvPr id="31756" name="Rectangle 12"/>
          <p:cNvSpPr>
            <a:spLocks noChangeArrowheads="1"/>
          </p:cNvSpPr>
          <p:nvPr/>
        </p:nvSpPr>
        <p:spPr bwMode="auto">
          <a:xfrm>
            <a:off x="419100" y="2603748"/>
            <a:ext cx="8305800" cy="2590800"/>
          </a:xfrm>
          <a:prstGeom prst="rect">
            <a:avLst/>
          </a:prstGeom>
          <a:noFill/>
          <a:ln w="9525">
            <a:noFill/>
            <a:miter lim="800000"/>
            <a:headEnd/>
            <a:tailEnd/>
          </a:ln>
        </p:spPr>
        <p:txBody>
          <a:bodyPr/>
          <a:lstStyle/>
          <a:p>
            <a:pPr marL="228600" indent="-228600" defTabSz="914400" fontAlgn="base">
              <a:spcBef>
                <a:spcPct val="0"/>
              </a:spcBef>
              <a:buFont typeface="Arial" pitchFamily="34" charset="0"/>
              <a:buChar char="•"/>
            </a:pPr>
            <a:r>
              <a:rPr lang="en-US" sz="2000" b="1" dirty="0" smtClean="0">
                <a:solidFill>
                  <a:srgbClr val="FFFFFF"/>
                </a:solidFill>
                <a:latin typeface="Arial" charset="0"/>
              </a:rPr>
              <a:t>XM budget is central to mission operating and maintaining projects to ensure delivery of water and power benefits</a:t>
            </a:r>
          </a:p>
          <a:p>
            <a:pPr marL="228600" indent="-228600" defTabSz="914400" fontAlgn="base">
              <a:spcBef>
                <a:spcPct val="0"/>
              </a:spcBef>
              <a:buFont typeface="Arial" pitchFamily="34" charset="0"/>
              <a:buChar char="•"/>
            </a:pPr>
            <a:endParaRPr lang="en-US" sz="2000" b="1" dirty="0">
              <a:solidFill>
                <a:srgbClr val="FFFFFF"/>
              </a:solidFill>
              <a:latin typeface="Arial" charset="0"/>
            </a:endParaRPr>
          </a:p>
          <a:p>
            <a:pPr marL="228600" indent="-228600" defTabSz="914400" fontAlgn="base">
              <a:spcBef>
                <a:spcPct val="0"/>
              </a:spcBef>
              <a:buFont typeface="Arial" pitchFamily="34" charset="0"/>
              <a:buChar char="•"/>
            </a:pPr>
            <a:r>
              <a:rPr lang="en-US" sz="2000" b="1" dirty="0" smtClean="0">
                <a:solidFill>
                  <a:srgbClr val="FFFFFF"/>
                </a:solidFill>
                <a:latin typeface="Arial" charset="0"/>
              </a:rPr>
              <a:t>Funds </a:t>
            </a:r>
            <a:r>
              <a:rPr lang="en-US" sz="2000" b="1" dirty="0">
                <a:solidFill>
                  <a:srgbClr val="FFFFFF"/>
                </a:solidFill>
                <a:latin typeface="Arial" charset="0"/>
              </a:rPr>
              <a:t>major and non-routine maintenance, replacement and additions to existing infrastructure and structural facilities, including </a:t>
            </a:r>
            <a:r>
              <a:rPr lang="en-US" sz="2000" b="1" dirty="0" smtClean="0">
                <a:solidFill>
                  <a:srgbClr val="FFFFFF"/>
                </a:solidFill>
                <a:latin typeface="Arial" charset="0"/>
              </a:rPr>
              <a:t>equipment</a:t>
            </a:r>
            <a:endParaRPr lang="en-US" sz="2000" b="1" dirty="0">
              <a:solidFill>
                <a:srgbClr val="FFFFFF"/>
              </a:solidFill>
              <a:latin typeface="Arial" charset="0"/>
            </a:endParaRPr>
          </a:p>
          <a:p>
            <a:pPr marL="228600" indent="-228600" defTabSz="914400" fontAlgn="base">
              <a:spcBef>
                <a:spcPct val="0"/>
              </a:spcBef>
              <a:spcAft>
                <a:spcPct val="50000"/>
              </a:spcAft>
              <a:buFont typeface="Arial" pitchFamily="34" charset="0"/>
              <a:buChar char="•"/>
            </a:pPr>
            <a:endParaRPr lang="en-US" sz="2000" b="1" dirty="0" smtClean="0">
              <a:solidFill>
                <a:srgbClr val="FFFFFF"/>
              </a:solidFill>
              <a:latin typeface="Arial" charset="0"/>
            </a:endParaRPr>
          </a:p>
          <a:p>
            <a:pPr marL="228600" indent="-228600" defTabSz="914400" fontAlgn="base">
              <a:spcBef>
                <a:spcPct val="0"/>
              </a:spcBef>
              <a:spcAft>
                <a:spcPct val="50000"/>
              </a:spcAft>
              <a:buFont typeface="Arial" pitchFamily="34" charset="0"/>
              <a:buChar char="•"/>
            </a:pPr>
            <a:r>
              <a:rPr lang="en-US" sz="2000" b="1" dirty="0" smtClean="0">
                <a:solidFill>
                  <a:srgbClr val="FFFFFF"/>
                </a:solidFill>
                <a:latin typeface="Arial" charset="0"/>
              </a:rPr>
              <a:t>XM </a:t>
            </a:r>
            <a:r>
              <a:rPr lang="en-US" sz="2000" b="1" dirty="0">
                <a:solidFill>
                  <a:srgbClr val="FFFFFF"/>
                </a:solidFill>
                <a:latin typeface="Arial" charset="0"/>
              </a:rPr>
              <a:t>budget is part of overall Asset Management Strategy and is based on assessment, condition, research and strategic collaboration</a:t>
            </a:r>
          </a:p>
        </p:txBody>
      </p:sp>
      <p:sp>
        <p:nvSpPr>
          <p:cNvPr id="31757" name="Rectangle 13"/>
          <p:cNvSpPr>
            <a:spLocks noChangeArrowheads="1"/>
          </p:cNvSpPr>
          <p:nvPr/>
        </p:nvSpPr>
        <p:spPr bwMode="auto">
          <a:xfrm>
            <a:off x="533400" y="155575"/>
            <a:ext cx="7343448" cy="1292662"/>
          </a:xfrm>
          <a:prstGeom prst="rect">
            <a:avLst/>
          </a:prstGeom>
          <a:noFill/>
          <a:ln w="9525">
            <a:noFill/>
            <a:miter lim="800000"/>
            <a:headEnd/>
            <a:tailEnd/>
          </a:ln>
        </p:spPr>
        <p:txBody>
          <a:bodyPr wrap="square">
            <a:spAutoFit/>
          </a:bodyPr>
          <a:lstStyle/>
          <a:p>
            <a:pPr defTabSz="914400" eaLnBrk="0" fontAlgn="base" hangingPunct="0">
              <a:spcBef>
                <a:spcPct val="0"/>
              </a:spcBef>
              <a:spcAft>
                <a:spcPct val="0"/>
              </a:spcAft>
            </a:pPr>
            <a:r>
              <a:rPr lang="en-US" sz="3600" b="1" dirty="0">
                <a:solidFill>
                  <a:srgbClr val="FFFFFF"/>
                </a:solidFill>
                <a:latin typeface="Arial" charset="0"/>
              </a:rPr>
              <a:t>Infrastructure</a:t>
            </a:r>
          </a:p>
          <a:p>
            <a:pPr defTabSz="914400" eaLnBrk="0" fontAlgn="base" hangingPunct="0">
              <a:spcBef>
                <a:spcPct val="0"/>
              </a:spcBef>
              <a:spcAft>
                <a:spcPct val="0"/>
              </a:spcAft>
            </a:pPr>
            <a:r>
              <a:rPr lang="en-US" sz="2400" b="1" dirty="0" smtClean="0">
                <a:solidFill>
                  <a:srgbClr val="FFFFFF"/>
                </a:solidFill>
                <a:latin typeface="Arial" charset="0"/>
              </a:rPr>
              <a:t>Extraordinary  Maintenance (XM) </a:t>
            </a:r>
            <a:r>
              <a:rPr lang="en-US" sz="2000" b="1" dirty="0">
                <a:solidFill>
                  <a:srgbClr val="FFFFFF"/>
                </a:solidFill>
                <a:latin typeface="Arial" charset="0"/>
              </a:rPr>
              <a:t>(in millions)</a:t>
            </a:r>
          </a:p>
          <a:p>
            <a:pPr defTabSz="914400" eaLnBrk="0" fontAlgn="base" hangingPunct="0">
              <a:spcBef>
                <a:spcPct val="0"/>
              </a:spcBef>
              <a:spcAft>
                <a:spcPct val="0"/>
              </a:spcAft>
            </a:pPr>
            <a:endParaRPr lang="en-US" dirty="0">
              <a:solidFill>
                <a:srgbClr val="FFFFFF"/>
              </a:solidFill>
              <a:latin typeface="Arial" charset="0"/>
            </a:endParaRPr>
          </a:p>
        </p:txBody>
      </p:sp>
      <p:sp>
        <p:nvSpPr>
          <p:cNvPr id="31758" name="Text Box 14"/>
          <p:cNvSpPr txBox="1">
            <a:spLocks noChangeArrowheads="1"/>
          </p:cNvSpPr>
          <p:nvPr/>
        </p:nvSpPr>
        <p:spPr bwMode="auto">
          <a:xfrm>
            <a:off x="5602288" y="0"/>
            <a:ext cx="3222625" cy="457200"/>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endParaRPr lang="en-US" sz="2400" dirty="0">
              <a:solidFill>
                <a:srgbClr val="FFFFFF"/>
              </a:solidFill>
              <a:latin typeface="Times" charset="0"/>
            </a:endParaRPr>
          </a:p>
        </p:txBody>
      </p:sp>
    </p:spTree>
    <p:extLst>
      <p:ext uri="{BB962C8B-B14F-4D97-AF65-F5344CB8AC3E}">
        <p14:creationId xmlns:p14="http://schemas.microsoft.com/office/powerpoint/2010/main" val="33178738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and Efficiencies</a:t>
            </a:r>
            <a:endParaRPr lang="en-US" dirty="0"/>
          </a:p>
        </p:txBody>
      </p:sp>
      <p:sp>
        <p:nvSpPr>
          <p:cNvPr id="5" name="Content Placeholder 4"/>
          <p:cNvSpPr>
            <a:spLocks noGrp="1"/>
          </p:cNvSpPr>
          <p:nvPr>
            <p:ph idx="1"/>
          </p:nvPr>
        </p:nvSpPr>
        <p:spPr>
          <a:xfrm>
            <a:off x="457200" y="1399245"/>
            <a:ext cx="8229600" cy="4525963"/>
          </a:xfrm>
        </p:spPr>
        <p:txBody>
          <a:bodyPr/>
          <a:lstStyle/>
          <a:p>
            <a:r>
              <a:rPr lang="en-US" dirty="0" smtClean="0"/>
              <a:t>Reclamation’s FY 2018 budget includes efforts to support and improve Federal effectiveness, efficiency, cybersecurity, and accountability through:</a:t>
            </a:r>
          </a:p>
          <a:p>
            <a:pPr lvl="1"/>
            <a:r>
              <a:rPr lang="en-US" dirty="0" smtClean="0"/>
              <a:t>Title Transfer Legislative Proposal – </a:t>
            </a:r>
            <a:r>
              <a:rPr lang="en-US" b="0" dirty="0" smtClean="0"/>
              <a:t>would facilitate transfer of title when beneficial to all parties</a:t>
            </a:r>
          </a:p>
          <a:p>
            <a:pPr lvl="1"/>
            <a:r>
              <a:rPr lang="en-US" dirty="0" smtClean="0"/>
              <a:t>Partner Funding – </a:t>
            </a:r>
            <a:r>
              <a:rPr lang="en-US" b="0" dirty="0" smtClean="0"/>
              <a:t>continued emphasis to seek leveraging of other and non-Federal dollars</a:t>
            </a:r>
            <a:endParaRPr lang="en-US" dirty="0" smtClean="0"/>
          </a:p>
          <a:p>
            <a:pPr lvl="1"/>
            <a:r>
              <a:rPr lang="en-US" dirty="0" smtClean="0"/>
              <a:t>Ensure resources are located where needed to best serve public – </a:t>
            </a:r>
            <a:r>
              <a:rPr lang="en-US" b="0" dirty="0" smtClean="0"/>
              <a:t>Limited footprint in East for impact in West</a:t>
            </a:r>
            <a:endParaRPr lang="en-US" dirty="0" smtClean="0"/>
          </a:p>
          <a:p>
            <a:pPr lvl="1"/>
            <a:r>
              <a:rPr lang="en-US" dirty="0" smtClean="0"/>
              <a:t>Federal IT Acquisition Reform Act (FITARA) – </a:t>
            </a:r>
            <a:r>
              <a:rPr lang="en-US" b="0" dirty="0" smtClean="0"/>
              <a:t>evaluating, upgrading, and potentially replacing IT systems to manage facilities and protect infrastructure</a:t>
            </a:r>
            <a:endParaRPr lang="en-US" dirty="0" smtClean="0"/>
          </a:p>
          <a:p>
            <a:pPr lvl="1"/>
            <a:r>
              <a:rPr lang="en-US" dirty="0" smtClean="0"/>
              <a:t>Data Modernization – </a:t>
            </a:r>
            <a:r>
              <a:rPr lang="en-US" b="0" dirty="0" smtClean="0"/>
              <a:t>support of the open water data initiative</a:t>
            </a:r>
            <a:endParaRPr lang="en-US" dirty="0" smtClean="0"/>
          </a:p>
          <a:p>
            <a:pPr lvl="1"/>
            <a:endParaRPr lang="en-US" dirty="0" smtClean="0"/>
          </a:p>
        </p:txBody>
      </p:sp>
    </p:spTree>
    <p:extLst>
      <p:ext uri="{BB962C8B-B14F-4D97-AF65-F5344CB8AC3E}">
        <p14:creationId xmlns:p14="http://schemas.microsoft.com/office/powerpoint/2010/main" val="345441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Species</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Reclamation is engaged in innovative research applications to detect and mitigate impacts from invasive quagga and zebra mussels in Western U.S.</a:t>
            </a:r>
          </a:p>
          <a:p>
            <a:pPr lvl="1"/>
            <a:r>
              <a:rPr lang="en-US" dirty="0" smtClean="0"/>
              <a:t>Supports framework in Quagga-Zebra Mussel Action Plan, which identifies necessary efforts for: increased capacity; prevention; early detection and monitoring; rapid response; containment and control; outreach and education; research</a:t>
            </a:r>
          </a:p>
          <a:p>
            <a:r>
              <a:rPr lang="en-US" dirty="0" smtClean="0"/>
              <a:t>FY 2018 includes an additional $4.5 Million to support the framework, with emphasis on prevention of infestation in the Columbia River Basin</a:t>
            </a:r>
          </a:p>
          <a:p>
            <a:pPr lvl="1"/>
            <a:r>
              <a:rPr lang="en-US" dirty="0" smtClean="0"/>
              <a:t>Additional funding within W&amp;RR programs and project activities combats invasive species throughout the West</a:t>
            </a:r>
            <a:endParaRPr lang="en-US" dirty="0"/>
          </a:p>
        </p:txBody>
      </p:sp>
    </p:spTree>
    <p:extLst>
      <p:ext uri="{BB962C8B-B14F-4D97-AF65-F5344CB8AC3E}">
        <p14:creationId xmlns:p14="http://schemas.microsoft.com/office/powerpoint/2010/main" val="166101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838200" y="1015130"/>
            <a:ext cx="7696200" cy="4001370"/>
          </a:xfrm>
        </p:spPr>
        <p:txBody>
          <a:bodyPr/>
          <a:lstStyle/>
          <a:p>
            <a:pPr algn="l"/>
            <a:r>
              <a:rPr lang="en-US" sz="2800" dirty="0" smtClean="0"/>
              <a:t>The FY 2018 budget continues to support Reclamation’s mission.</a:t>
            </a:r>
          </a:p>
          <a:p>
            <a:pPr algn="l"/>
            <a:endParaRPr lang="en-US" dirty="0" smtClean="0"/>
          </a:p>
          <a:p>
            <a:pPr algn="l"/>
            <a:r>
              <a:rPr lang="en-US" b="0" dirty="0"/>
              <a:t>The mission of the Bureau of Reclamation is to manage, develop, and protect water and related resources in an environmentally and economically sound manner in the interest of the American public.</a:t>
            </a:r>
            <a:endParaRPr lang="en-US" dirty="0" smtClean="0"/>
          </a:p>
        </p:txBody>
      </p:sp>
      <p:sp>
        <p:nvSpPr>
          <p:cNvPr id="2" name="TextBox 1"/>
          <p:cNvSpPr txBox="1"/>
          <p:nvPr/>
        </p:nvSpPr>
        <p:spPr>
          <a:xfrm>
            <a:off x="84082" y="6484879"/>
            <a:ext cx="627993" cy="369332"/>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Tree>
    <p:extLst>
      <p:ext uri="{BB962C8B-B14F-4D97-AF65-F5344CB8AC3E}">
        <p14:creationId xmlns:p14="http://schemas.microsoft.com/office/powerpoint/2010/main" val="178178791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457200" y="909472"/>
            <a:ext cx="8229600" cy="3454764"/>
          </a:xfrm>
          <a:prstGeom prst="rect">
            <a:avLst/>
          </a:prstGeom>
          <a:noFill/>
          <a:ln w="9525">
            <a:noFill/>
            <a:miter lim="800000"/>
            <a:headEnd/>
            <a:tailEnd/>
          </a:ln>
        </p:spPr>
        <p:txBody>
          <a:bodyPr/>
          <a:lstStyle/>
          <a:p>
            <a:pPr marL="228600" indent="-228600" defTabSz="914400" fontAlgn="base">
              <a:spcAft>
                <a:spcPct val="0"/>
              </a:spcAft>
              <a:buFont typeface="Arial" pitchFamily="34" charset="0"/>
              <a:buChar char="•"/>
            </a:pPr>
            <a:r>
              <a:rPr lang="en-US" sz="1600" b="1" dirty="0" smtClean="0">
                <a:solidFill>
                  <a:srgbClr val="FFFFFF"/>
                </a:solidFill>
                <a:latin typeface="Arial" charset="0"/>
              </a:rPr>
              <a:t>California Bay-Delta Restoration - $37.0 Million</a:t>
            </a:r>
          </a:p>
          <a:p>
            <a:pPr marL="685800" lvl="1" indent="-228600" defTabSz="914400" fontAlgn="base">
              <a:spcAft>
                <a:spcPct val="0"/>
              </a:spcAft>
              <a:buFont typeface="Arial" pitchFamily="34" charset="0"/>
              <a:buChar char="•"/>
            </a:pPr>
            <a:r>
              <a:rPr lang="en-US" sz="1400" b="1" dirty="0" smtClean="0">
                <a:solidFill>
                  <a:srgbClr val="FFFFFF"/>
                </a:solidFill>
                <a:latin typeface="Arial" charset="0"/>
              </a:rPr>
              <a:t>Includes </a:t>
            </a:r>
            <a:r>
              <a:rPr lang="en-US" sz="1400" b="1" dirty="0">
                <a:solidFill>
                  <a:srgbClr val="FFFFFF"/>
                </a:solidFill>
                <a:latin typeface="Arial" charset="0"/>
              </a:rPr>
              <a:t>$</a:t>
            </a:r>
            <a:r>
              <a:rPr lang="en-US" sz="1400" b="1" dirty="0" smtClean="0">
                <a:solidFill>
                  <a:srgbClr val="FFFFFF"/>
                </a:solidFill>
                <a:latin typeface="Arial" charset="0"/>
              </a:rPr>
              <a:t>37.0 </a:t>
            </a:r>
            <a:r>
              <a:rPr lang="en-US" sz="1400" b="1" dirty="0">
                <a:solidFill>
                  <a:srgbClr val="FFFFFF"/>
                </a:solidFill>
                <a:latin typeface="Arial" charset="0"/>
              </a:rPr>
              <a:t>million for the continuation of the CALFED Bay-Delta Program consistent with the Record of Decision (ROD), P.L. 108-361 and current priorities.</a:t>
            </a:r>
          </a:p>
          <a:p>
            <a:pPr marL="685800" lvl="1" indent="-228600" defTabSz="914400" fontAlgn="base">
              <a:spcAft>
                <a:spcPct val="0"/>
              </a:spcAft>
              <a:buFont typeface="Arial" pitchFamily="34" charset="0"/>
              <a:buChar char="•"/>
            </a:pPr>
            <a:r>
              <a:rPr lang="en-US" sz="1400" b="1" dirty="0" smtClean="0">
                <a:solidFill>
                  <a:srgbClr val="FFFFFF"/>
                </a:solidFill>
                <a:latin typeface="Arial" charset="0"/>
              </a:rPr>
              <a:t>Focuses </a:t>
            </a:r>
            <a:r>
              <a:rPr lang="en-US" sz="1400" b="1" dirty="0">
                <a:solidFill>
                  <a:srgbClr val="FFFFFF"/>
                </a:solidFill>
                <a:latin typeface="Arial" charset="0"/>
              </a:rPr>
              <a:t>on the </a:t>
            </a:r>
            <a:r>
              <a:rPr lang="en-US" sz="1400" b="1" dirty="0" smtClean="0">
                <a:solidFill>
                  <a:srgbClr val="FFFFFF"/>
                </a:solidFill>
                <a:latin typeface="Arial" charset="0"/>
              </a:rPr>
              <a:t>California WaterFix </a:t>
            </a:r>
            <a:r>
              <a:rPr lang="en-US" sz="1400" b="1" dirty="0">
                <a:solidFill>
                  <a:srgbClr val="FFFFFF"/>
                </a:solidFill>
                <a:latin typeface="Arial" charset="0"/>
              </a:rPr>
              <a:t>and interagency science efforts to address short &amp; long-term water resource issues.</a:t>
            </a:r>
          </a:p>
          <a:p>
            <a:pPr marL="685800" lvl="1" indent="-228600" defTabSz="914400" fontAlgn="base">
              <a:spcAft>
                <a:spcPct val="0"/>
              </a:spcAft>
              <a:buFont typeface="Arial" pitchFamily="34" charset="0"/>
              <a:buChar char="•"/>
            </a:pPr>
            <a:r>
              <a:rPr lang="en-US" sz="1400" b="1" dirty="0" smtClean="0">
                <a:solidFill>
                  <a:srgbClr val="FFFFFF"/>
                </a:solidFill>
                <a:latin typeface="Arial" charset="0"/>
              </a:rPr>
              <a:t>California Bay-Delta Restoration is authorized by the Water Supply Reliability, and Environmental Improvement Act., October 25, 2008, P.L. 108-361.  Authorization was extended through September 30, 2019 in the 2016 WIIN Act.</a:t>
            </a:r>
          </a:p>
          <a:p>
            <a:pPr marL="685800" lvl="1" indent="-228600" defTabSz="914400" fontAlgn="base">
              <a:spcAft>
                <a:spcPct val="0"/>
              </a:spcAft>
              <a:buFont typeface="Arial" pitchFamily="34" charset="0"/>
              <a:buChar char="•"/>
            </a:pPr>
            <a:endParaRPr lang="en-US" sz="1400" b="1" dirty="0" smtClean="0">
              <a:solidFill>
                <a:srgbClr val="FFFFFF"/>
              </a:solidFill>
              <a:latin typeface="Arial" charset="0"/>
            </a:endParaRPr>
          </a:p>
          <a:p>
            <a:pPr marL="228600" indent="-114300" defTabSz="914400" fontAlgn="base">
              <a:buFont typeface="Arial" pitchFamily="34" charset="0"/>
              <a:buChar char="•"/>
            </a:pPr>
            <a:r>
              <a:rPr lang="en-US" sz="1600" b="1" dirty="0" smtClean="0">
                <a:solidFill>
                  <a:srgbClr val="FFFFFF"/>
                </a:solidFill>
                <a:latin typeface="Arial" charset="0"/>
              </a:rPr>
              <a:t>San Joaquin River Restoration - $34.0 Million</a:t>
            </a:r>
          </a:p>
          <a:p>
            <a:pPr marL="685800" lvl="1" indent="-114300" defTabSz="914400" fontAlgn="base">
              <a:buFont typeface="Arial" pitchFamily="34" charset="0"/>
              <a:buChar char="•"/>
            </a:pPr>
            <a:r>
              <a:rPr lang="en-US" sz="1400" b="1" dirty="0" smtClean="0">
                <a:solidFill>
                  <a:srgbClr val="FFFFFF"/>
                </a:solidFill>
                <a:latin typeface="Arial" charset="0"/>
              </a:rPr>
              <a:t>Program </a:t>
            </a:r>
            <a:r>
              <a:rPr lang="en-US" sz="1400" b="1" dirty="0">
                <a:solidFill>
                  <a:srgbClr val="FFFFFF"/>
                </a:solidFill>
                <a:latin typeface="Arial" charset="0"/>
              </a:rPr>
              <a:t>established by San Joaquin River Restoration Settlement Act, Title X, Sub-title A of P.L. 111-11, signed on March 30, 2009. </a:t>
            </a:r>
          </a:p>
          <a:p>
            <a:pPr marL="685800" lvl="1" indent="-114300" defTabSz="914400" fontAlgn="base">
              <a:buFont typeface="Arial" pitchFamily="34" charset="0"/>
              <a:buChar char="•"/>
            </a:pPr>
            <a:r>
              <a:rPr lang="en-US" sz="1400" b="1" dirty="0">
                <a:solidFill>
                  <a:srgbClr val="FFFFFF"/>
                </a:solidFill>
                <a:latin typeface="Arial" charset="0"/>
              </a:rPr>
              <a:t>In October 2006, a Federal court approved a settlement on the San Joaquin River by the DOI, Department of Commerce, Natural Resources Defense Council, and Friant Water Users Authority, ending 18 years of litigation.</a:t>
            </a:r>
          </a:p>
          <a:p>
            <a:pPr marL="685800" lvl="1" indent="-114300" defTabSz="914400" fontAlgn="base">
              <a:buFont typeface="Arial" pitchFamily="34" charset="0"/>
              <a:buChar char="•"/>
            </a:pPr>
            <a:r>
              <a:rPr lang="en-US" sz="1400" b="1" dirty="0">
                <a:solidFill>
                  <a:srgbClr val="FFFFFF"/>
                </a:solidFill>
                <a:latin typeface="Arial" charset="0"/>
              </a:rPr>
              <a:t>FY 2018 funding will continue activities for this purpose</a:t>
            </a:r>
            <a:r>
              <a:rPr lang="en-US" sz="1400" b="1" dirty="0" smtClean="0">
                <a:solidFill>
                  <a:srgbClr val="FFFFFF"/>
                </a:solidFill>
                <a:latin typeface="Arial" charset="0"/>
              </a:rPr>
              <a:t>.</a:t>
            </a:r>
          </a:p>
          <a:p>
            <a:pPr marL="685800" lvl="1" indent="-114300" defTabSz="914400" fontAlgn="base">
              <a:buFont typeface="Arial" pitchFamily="34" charset="0"/>
              <a:buChar char="•"/>
            </a:pPr>
            <a:endParaRPr lang="en-US" sz="1400" b="1" dirty="0" smtClean="0">
              <a:solidFill>
                <a:srgbClr val="FFFFFF"/>
              </a:solidFill>
              <a:latin typeface="Arial" charset="0"/>
            </a:endParaRPr>
          </a:p>
          <a:p>
            <a:pPr marL="228600" indent="-114300" defTabSz="914400" fontAlgn="base">
              <a:buFont typeface="Arial" pitchFamily="34" charset="0"/>
              <a:buChar char="•"/>
            </a:pPr>
            <a:r>
              <a:rPr lang="en-US" sz="1600" b="1" dirty="0" smtClean="0">
                <a:solidFill>
                  <a:srgbClr val="FFFFFF"/>
                </a:solidFill>
                <a:latin typeface="Arial" charset="0"/>
              </a:rPr>
              <a:t>Central Valley Project Restoration Fund - $41.4 Million</a:t>
            </a:r>
          </a:p>
          <a:p>
            <a:pPr marL="457200" lvl="2" indent="-228600" defTabSz="914400" fontAlgn="base">
              <a:spcBef>
                <a:spcPct val="0"/>
              </a:spcBef>
              <a:buFont typeface="Arial" pitchFamily="34" charset="0"/>
              <a:buChar char="•"/>
            </a:pPr>
            <a:r>
              <a:rPr lang="en-US" sz="1400" b="1" dirty="0">
                <a:solidFill>
                  <a:srgbClr val="FFFFFF"/>
                </a:solidFill>
                <a:latin typeface="Arial" charset="0"/>
              </a:rPr>
              <a:t>Fund was established by the Central Valley Project Improvement Act (CVPIA), Title XXXIV (P.L. 102-575) 1992.</a:t>
            </a:r>
          </a:p>
          <a:p>
            <a:pPr marL="457200" lvl="2" indent="-228600" defTabSz="914400" fontAlgn="base">
              <a:spcBef>
                <a:spcPct val="0"/>
              </a:spcBef>
              <a:buFont typeface="Arial" pitchFamily="34" charset="0"/>
              <a:buChar char="•"/>
            </a:pPr>
            <a:r>
              <a:rPr lang="en-US" sz="1400" b="1" dirty="0">
                <a:solidFill>
                  <a:srgbClr val="FFFFFF"/>
                </a:solidFill>
                <a:latin typeface="Arial" charset="0"/>
              </a:rPr>
              <a:t>Provide funds to assist in the protection, restoration and enhancement of fish and </a:t>
            </a:r>
            <a:r>
              <a:rPr lang="en-US" sz="1400" b="1" dirty="0" smtClean="0">
                <a:solidFill>
                  <a:srgbClr val="FFFFFF"/>
                </a:solidFill>
                <a:latin typeface="Arial" charset="0"/>
              </a:rPr>
              <a:t>wildlife</a:t>
            </a:r>
            <a:r>
              <a:rPr lang="en-US" sz="1400" b="1" dirty="0">
                <a:solidFill>
                  <a:srgbClr val="FFFFFF"/>
                </a:solidFill>
                <a:latin typeface="Arial" charset="0"/>
              </a:rPr>
              <a:t>, and associated habitats in the Central Valley Project area of California.</a:t>
            </a:r>
          </a:p>
          <a:p>
            <a:pPr marL="457200" lvl="2" indent="-228600" defTabSz="914400" fontAlgn="base">
              <a:spcBef>
                <a:spcPct val="0"/>
              </a:spcBef>
              <a:buFont typeface="Arial" pitchFamily="34" charset="0"/>
              <a:buChar char="•"/>
            </a:pPr>
            <a:r>
              <a:rPr lang="en-US" sz="1400" b="1" dirty="0">
                <a:solidFill>
                  <a:srgbClr val="FFFFFF"/>
                </a:solidFill>
                <a:latin typeface="Arial" charset="0"/>
              </a:rPr>
              <a:t>The Restoration Fund is </a:t>
            </a:r>
            <a:r>
              <a:rPr lang="en-US" sz="1400" b="1" dirty="0" smtClean="0">
                <a:solidFill>
                  <a:srgbClr val="FFFFFF"/>
                </a:solidFill>
                <a:latin typeface="Arial" charset="0"/>
              </a:rPr>
              <a:t>lower in FY 2019 based </a:t>
            </a:r>
            <a:r>
              <a:rPr lang="en-US" sz="1400" b="1" dirty="0">
                <a:solidFill>
                  <a:srgbClr val="FFFFFF"/>
                </a:solidFill>
                <a:latin typeface="Arial" charset="0"/>
              </a:rPr>
              <a:t>on a three-year rolling average of collections.</a:t>
            </a:r>
          </a:p>
          <a:p>
            <a:pPr marL="228600" indent="-114300" defTabSz="914400" fontAlgn="base">
              <a:buFont typeface="Arial" pitchFamily="34" charset="0"/>
              <a:buChar char="•"/>
            </a:pPr>
            <a:endParaRPr lang="en-US" sz="1400" b="1" dirty="0">
              <a:solidFill>
                <a:srgbClr val="FFFFFF"/>
              </a:solidFill>
              <a:latin typeface="Arial" charset="0"/>
            </a:endParaRPr>
          </a:p>
          <a:p>
            <a:pPr marL="685800" lvl="1" indent="-114300" defTabSz="914400" fontAlgn="base">
              <a:buFont typeface="Arial" pitchFamily="34" charset="0"/>
              <a:buChar char="•"/>
            </a:pPr>
            <a:endParaRPr lang="en-US" sz="1400" b="1" dirty="0">
              <a:solidFill>
                <a:srgbClr val="FFFFFF"/>
              </a:solidFill>
              <a:latin typeface="Arial" charset="0"/>
            </a:endParaRPr>
          </a:p>
          <a:p>
            <a:pPr marL="228600" indent="-228600" defTabSz="914400" fontAlgn="base">
              <a:spcBef>
                <a:spcPct val="65000"/>
              </a:spcBef>
              <a:spcAft>
                <a:spcPct val="0"/>
              </a:spcAft>
              <a:buFont typeface="Arial" pitchFamily="34" charset="0"/>
              <a:buChar char="•"/>
            </a:pPr>
            <a:endParaRPr lang="en-US" sz="1400" b="1" dirty="0">
              <a:solidFill>
                <a:srgbClr val="FFFFFF"/>
              </a:solidFill>
              <a:latin typeface="Arial" charset="0"/>
            </a:endParaRPr>
          </a:p>
          <a:p>
            <a:pPr marL="685800" lvl="1" indent="-228600" defTabSz="914400" fontAlgn="base">
              <a:spcBef>
                <a:spcPct val="65000"/>
              </a:spcBef>
              <a:spcAft>
                <a:spcPct val="0"/>
              </a:spcAft>
              <a:buFont typeface="Arial" pitchFamily="34" charset="0"/>
              <a:buChar char="•"/>
            </a:pPr>
            <a:endParaRPr lang="en-US" sz="1400" b="1" dirty="0">
              <a:solidFill>
                <a:srgbClr val="FFFFFF"/>
              </a:solidFill>
              <a:latin typeface="Arial" charset="0"/>
            </a:endParaRPr>
          </a:p>
        </p:txBody>
      </p:sp>
      <p:sp>
        <p:nvSpPr>
          <p:cNvPr id="32771" name="Rectangle 3"/>
          <p:cNvSpPr>
            <a:spLocks noChangeArrowheads="1"/>
          </p:cNvSpPr>
          <p:nvPr/>
        </p:nvSpPr>
        <p:spPr bwMode="auto">
          <a:xfrm>
            <a:off x="457200" y="141982"/>
            <a:ext cx="7696200" cy="646331"/>
          </a:xfrm>
          <a:prstGeom prst="rect">
            <a:avLst/>
          </a:prstGeom>
          <a:noFill/>
          <a:ln w="9525">
            <a:noFill/>
            <a:miter lim="800000"/>
            <a:headEnd/>
            <a:tailEnd/>
          </a:ln>
        </p:spPr>
        <p:txBody>
          <a:bodyPr wrap="square">
            <a:spAutoFit/>
          </a:bodyPr>
          <a:lstStyle/>
          <a:p>
            <a:pPr defTabSz="914400" eaLnBrk="0" fontAlgn="base" hangingPunct="0">
              <a:spcBef>
                <a:spcPct val="0"/>
              </a:spcBef>
              <a:spcAft>
                <a:spcPct val="0"/>
              </a:spcAft>
            </a:pPr>
            <a:r>
              <a:rPr lang="en-US" sz="3600" b="1" dirty="0">
                <a:solidFill>
                  <a:srgbClr val="FFFFFF"/>
                </a:solidFill>
                <a:latin typeface="Arial" charset="0"/>
              </a:rPr>
              <a:t>California </a:t>
            </a:r>
            <a:r>
              <a:rPr lang="en-US" sz="3600" b="1" dirty="0" smtClean="0">
                <a:solidFill>
                  <a:srgbClr val="FFFFFF"/>
                </a:solidFill>
                <a:latin typeface="Arial" charset="0"/>
              </a:rPr>
              <a:t>Water</a:t>
            </a:r>
            <a:endParaRPr lang="en-US" sz="2000" b="1" dirty="0">
              <a:solidFill>
                <a:srgbClr val="FFFFFF"/>
              </a:solidFill>
              <a:latin typeface="Arial" charset="0"/>
            </a:endParaRPr>
          </a:p>
        </p:txBody>
      </p:sp>
    </p:spTree>
    <p:extLst>
      <p:ext uri="{BB962C8B-B14F-4D97-AF65-F5344CB8AC3E}">
        <p14:creationId xmlns:p14="http://schemas.microsoft.com/office/powerpoint/2010/main" val="2500217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60338"/>
            <a:ext cx="8229600" cy="1143000"/>
          </a:xfrm>
        </p:spPr>
        <p:txBody>
          <a:bodyPr/>
          <a:lstStyle/>
          <a:p>
            <a:r>
              <a:rPr lang="en-US" dirty="0" smtClean="0"/>
              <a:t>Colorado River </a:t>
            </a:r>
            <a:endParaRPr lang="en-US" dirty="0"/>
          </a:p>
        </p:txBody>
      </p:sp>
      <p:sp>
        <p:nvSpPr>
          <p:cNvPr id="6" name="Content Placeholder 5"/>
          <p:cNvSpPr>
            <a:spLocks noGrp="1"/>
          </p:cNvSpPr>
          <p:nvPr>
            <p:ph idx="1"/>
          </p:nvPr>
        </p:nvSpPr>
        <p:spPr>
          <a:xfrm>
            <a:off x="457200" y="1308100"/>
            <a:ext cx="8229600" cy="4525963"/>
          </a:xfrm>
        </p:spPr>
        <p:txBody>
          <a:bodyPr/>
          <a:lstStyle/>
          <a:p>
            <a:r>
              <a:rPr lang="en-US" sz="2000" dirty="0" smtClean="0"/>
              <a:t>Colorado River Basin is experiencing worst drought in recorded history, and faces multiple challenges concerning drought, endangered species, and water supply/quality</a:t>
            </a:r>
          </a:p>
          <a:p>
            <a:endParaRPr lang="en-US" sz="2000" dirty="0" smtClean="0"/>
          </a:p>
          <a:p>
            <a:r>
              <a:rPr lang="en-US" sz="2000" dirty="0" smtClean="0"/>
              <a:t>To address these challenges, Reclamation’s FY 2018 budget:</a:t>
            </a:r>
          </a:p>
          <a:p>
            <a:pPr lvl="1"/>
            <a:r>
              <a:rPr lang="en-US" sz="1600" dirty="0" smtClean="0"/>
              <a:t>Continues development of Drought Contingency Plans, including conservation of water in Lake Mead to delay shortage conditions</a:t>
            </a:r>
          </a:p>
          <a:p>
            <a:pPr lvl="1"/>
            <a:r>
              <a:rPr lang="en-US" sz="1600" dirty="0" smtClean="0"/>
              <a:t>Continues </a:t>
            </a:r>
            <a:r>
              <a:rPr lang="en-US" sz="1600" dirty="0"/>
              <a:t>implementation, negotiation, and execution of the US-Mexico 1944 Treaty for operations, water conservation and exchange, and environmental </a:t>
            </a:r>
            <a:r>
              <a:rPr lang="en-US" sz="1600" dirty="0" smtClean="0"/>
              <a:t>purposes</a:t>
            </a:r>
          </a:p>
          <a:p>
            <a:pPr lvl="1"/>
            <a:r>
              <a:rPr lang="en-US" sz="1600" dirty="0" smtClean="0"/>
              <a:t>Continues Title I and Title II Salinity Control efforts</a:t>
            </a:r>
            <a:endParaRPr lang="en-US" sz="1600" dirty="0"/>
          </a:p>
          <a:p>
            <a:pPr lvl="1"/>
            <a:r>
              <a:rPr lang="en-US" sz="1600" dirty="0" smtClean="0"/>
              <a:t>Continues implementation of commitments made under the Long-Term Experimental and Management Plan Record of Decision, including conservation measures and environmental compliance measures of performance</a:t>
            </a:r>
            <a:endParaRPr lang="en-US" sz="1600" dirty="0"/>
          </a:p>
        </p:txBody>
      </p:sp>
    </p:spTree>
    <p:extLst>
      <p:ext uri="{BB962C8B-B14F-4D97-AF65-F5344CB8AC3E}">
        <p14:creationId xmlns:p14="http://schemas.microsoft.com/office/powerpoint/2010/main" val="1808049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Development</a:t>
            </a:r>
            <a:endParaRPr lang="en-US" dirty="0"/>
          </a:p>
        </p:txBody>
      </p:sp>
      <p:sp>
        <p:nvSpPr>
          <p:cNvPr id="3" name="Content Placeholder 2"/>
          <p:cNvSpPr>
            <a:spLocks noGrp="1"/>
          </p:cNvSpPr>
          <p:nvPr>
            <p:ph idx="1"/>
          </p:nvPr>
        </p:nvSpPr>
        <p:spPr>
          <a:xfrm>
            <a:off x="457200" y="1095703"/>
            <a:ext cx="8229600" cy="4525963"/>
          </a:xfrm>
        </p:spPr>
        <p:txBody>
          <a:bodyPr/>
          <a:lstStyle/>
          <a:p>
            <a:r>
              <a:rPr lang="en-US" sz="2000" b="0" dirty="0" smtClean="0"/>
              <a:t>Research and Development supports the Science and Technology (S&amp;T) Program, and Desalination and Water Purification Research Program (DWPR)</a:t>
            </a:r>
          </a:p>
          <a:p>
            <a:pPr lvl="1"/>
            <a:r>
              <a:rPr lang="en-US" sz="1800" b="0" dirty="0" smtClean="0"/>
              <a:t>S&amp;T addresses full range of technical issues confronting Reclamation water and power managers</a:t>
            </a:r>
          </a:p>
          <a:p>
            <a:pPr lvl="2"/>
            <a:r>
              <a:rPr lang="en-US" sz="1400" b="0" dirty="0" smtClean="0"/>
              <a:t>The </a:t>
            </a:r>
            <a:r>
              <a:rPr lang="en-US" sz="1400" b="0" dirty="0"/>
              <a:t>FY 2018 request at $11.1 million supports continued science and technology projects, water </a:t>
            </a:r>
            <a:r>
              <a:rPr lang="en-US" sz="1400" b="0" dirty="0" smtClean="0"/>
              <a:t>and power </a:t>
            </a:r>
            <a:r>
              <a:rPr lang="en-US" sz="1400" b="0" dirty="0"/>
              <a:t>technology prize competitions, technology transfer, and dissemination/outreach </a:t>
            </a:r>
            <a:r>
              <a:rPr lang="en-US" sz="1400" b="0" dirty="0" smtClean="0"/>
              <a:t>activities addressing </a:t>
            </a:r>
            <a:r>
              <a:rPr lang="en-US" sz="1400" b="0" dirty="0"/>
              <a:t>high-priority water and power management technical obstacles in water </a:t>
            </a:r>
            <a:r>
              <a:rPr lang="en-US" sz="1400" b="0" dirty="0" smtClean="0"/>
              <a:t>management, hydropower </a:t>
            </a:r>
            <a:r>
              <a:rPr lang="en-US" sz="1400" b="0" dirty="0"/>
              <a:t>generation, infrastructure management, and environmental </a:t>
            </a:r>
            <a:r>
              <a:rPr lang="en-US" sz="1400" b="0" dirty="0" smtClean="0"/>
              <a:t>compliance</a:t>
            </a:r>
          </a:p>
          <a:p>
            <a:pPr lvl="1"/>
            <a:r>
              <a:rPr lang="en-US" sz="1800" b="0" dirty="0" smtClean="0"/>
              <a:t>The DWPR program supports desal research, development and demonstrations to convert unusable water to useable water supplies </a:t>
            </a:r>
          </a:p>
          <a:p>
            <a:pPr lvl="2"/>
            <a:r>
              <a:rPr lang="en-US" sz="1400" b="0" dirty="0" smtClean="0"/>
              <a:t>The </a:t>
            </a:r>
            <a:r>
              <a:rPr lang="en-US" sz="1400" b="0" dirty="0"/>
              <a:t>FY 2018 request at $2.9 million supports new and continued projects in the three funding </a:t>
            </a:r>
            <a:r>
              <a:rPr lang="en-US" sz="1400" b="0" dirty="0" smtClean="0"/>
              <a:t>areas: laboratory </a:t>
            </a:r>
            <a:r>
              <a:rPr lang="en-US" sz="1400" b="0" dirty="0"/>
              <a:t>scale research studies, pilot-scale testing projects, and full-scale testing </a:t>
            </a:r>
            <a:r>
              <a:rPr lang="en-US" sz="1400" b="0" dirty="0" smtClean="0"/>
              <a:t>projects</a:t>
            </a:r>
          </a:p>
          <a:p>
            <a:pPr lvl="2"/>
            <a:r>
              <a:rPr lang="en-US" sz="1400" b="0" dirty="0" smtClean="0"/>
              <a:t>Funding also supports </a:t>
            </a:r>
            <a:r>
              <a:rPr lang="en-US" sz="1400" b="0" dirty="0"/>
              <a:t>the operation and maintenance of Reclamation’s Brackish Groundwater National </a:t>
            </a:r>
            <a:r>
              <a:rPr lang="en-US" sz="1400" b="0" dirty="0" smtClean="0"/>
              <a:t>Desalination Research </a:t>
            </a:r>
            <a:r>
              <a:rPr lang="en-US" sz="1400" b="0" dirty="0"/>
              <a:t>Facility </a:t>
            </a:r>
            <a:r>
              <a:rPr lang="en-US" sz="1400" b="0" dirty="0" smtClean="0"/>
              <a:t>(BGNDRF</a:t>
            </a:r>
            <a:r>
              <a:rPr lang="en-US" sz="1400" b="0" dirty="0"/>
              <a:t>), which will support testing of pilot-scale and full-scale testing projects, </a:t>
            </a:r>
            <a:r>
              <a:rPr lang="en-US" sz="1400" b="0" dirty="0" smtClean="0"/>
              <a:t>as well </a:t>
            </a:r>
            <a:r>
              <a:rPr lang="en-US" sz="1400" b="0" dirty="0"/>
              <a:t>as potentially supporting work from Cooperative Research and Development Agreements that are </a:t>
            </a:r>
            <a:r>
              <a:rPr lang="en-US" sz="1400" b="0" dirty="0" smtClean="0"/>
              <a:t>in development</a:t>
            </a:r>
            <a:r>
              <a:rPr lang="en-US" sz="1400" b="0" dirty="0"/>
              <a:t>, including one focused on </a:t>
            </a:r>
            <a:r>
              <a:rPr lang="en-US" sz="1400" b="0" dirty="0" smtClean="0"/>
              <a:t>producing </a:t>
            </a:r>
            <a:r>
              <a:rPr lang="en-US" sz="1400" b="0" dirty="0"/>
              <a:t>waters from oil and gas extraction </a:t>
            </a:r>
            <a:r>
              <a:rPr lang="en-US" sz="1400" b="0" dirty="0" smtClean="0"/>
              <a:t>activities</a:t>
            </a:r>
            <a:endParaRPr lang="en-US" sz="1400" dirty="0"/>
          </a:p>
        </p:txBody>
      </p:sp>
    </p:spTree>
    <p:extLst>
      <p:ext uri="{BB962C8B-B14F-4D97-AF65-F5344CB8AC3E}">
        <p14:creationId xmlns:p14="http://schemas.microsoft.com/office/powerpoint/2010/main" val="3826820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Water Projects</a:t>
            </a:r>
            <a:endParaRPr lang="en-US" dirty="0"/>
          </a:p>
        </p:txBody>
      </p:sp>
      <p:sp>
        <p:nvSpPr>
          <p:cNvPr id="3" name="Content Placeholder 2"/>
          <p:cNvSpPr>
            <a:spLocks noGrp="1"/>
          </p:cNvSpPr>
          <p:nvPr>
            <p:ph idx="1"/>
          </p:nvPr>
        </p:nvSpPr>
        <p:spPr>
          <a:xfrm>
            <a:off x="457200" y="1200807"/>
            <a:ext cx="8229600" cy="4525963"/>
          </a:xfrm>
        </p:spPr>
        <p:txBody>
          <a:bodyPr/>
          <a:lstStyle/>
          <a:p>
            <a:r>
              <a:rPr lang="en-US" dirty="0" smtClean="0"/>
              <a:t>Includes construction and O&amp;M funding to deliver potable water supplies to rural communities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27063979"/>
              </p:ext>
            </p:extLst>
          </p:nvPr>
        </p:nvGraphicFramePr>
        <p:xfrm>
          <a:off x="1032641" y="2105328"/>
          <a:ext cx="7078718" cy="3387972"/>
        </p:xfrm>
        <a:graphic>
          <a:graphicData uri="http://schemas.openxmlformats.org/drawingml/2006/table">
            <a:tbl>
              <a:tblPr>
                <a:tableStyleId>{5C22544A-7EE6-4342-B048-85BDC9FD1C3A}</a:tableStyleId>
              </a:tblPr>
              <a:tblGrid>
                <a:gridCol w="3074275"/>
                <a:gridCol w="643760"/>
                <a:gridCol w="693683"/>
                <a:gridCol w="914400"/>
                <a:gridCol w="819807"/>
                <a:gridCol w="932793"/>
              </a:tblGrid>
              <a:tr h="553789">
                <a:tc>
                  <a:txBody>
                    <a:bodyPr/>
                    <a:lstStyle/>
                    <a:p>
                      <a:pPr marL="0" marR="0" algn="ctr">
                        <a:spcBef>
                          <a:spcPts val="0"/>
                        </a:spcBef>
                        <a:spcAft>
                          <a:spcPts val="0"/>
                        </a:spcAft>
                      </a:pPr>
                      <a:r>
                        <a:rPr lang="en-US" sz="1100" b="1" dirty="0">
                          <a:effectLst/>
                        </a:rPr>
                        <a:t> </a:t>
                      </a:r>
                      <a:r>
                        <a:rPr lang="en-US" sz="1100" b="1" dirty="0" smtClean="0">
                          <a:effectLst/>
                        </a:rPr>
                        <a:t>Program</a:t>
                      </a:r>
                      <a:endParaRPr lang="en-US" sz="10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Region</a:t>
                      </a:r>
                      <a:endParaRPr lang="en-US" sz="10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100" b="1" kern="1200" dirty="0" smtClean="0">
                          <a:solidFill>
                            <a:schemeClr val="dk1"/>
                          </a:solidFill>
                          <a:effectLst/>
                          <a:latin typeface="+mn-lt"/>
                          <a:ea typeface="+mn-ea"/>
                          <a:cs typeface="+mn-cs"/>
                        </a:rPr>
                        <a:t>FY 2016 Enacted</a:t>
                      </a:r>
                      <a:endParaRPr lang="en-US" sz="1100" b="1"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100" b="1" kern="1200" dirty="0" smtClean="0">
                          <a:solidFill>
                            <a:schemeClr val="dk1"/>
                          </a:solidFill>
                          <a:effectLst/>
                          <a:latin typeface="+mn-lt"/>
                          <a:ea typeface="+mn-ea"/>
                          <a:cs typeface="+mn-cs"/>
                        </a:rPr>
                        <a:t>FY 2017 Annualized CR</a:t>
                      </a:r>
                      <a:r>
                        <a:rPr lang="en-US" sz="1100" b="1" kern="1200" baseline="30000" dirty="0" smtClean="0">
                          <a:solidFill>
                            <a:schemeClr val="dk1"/>
                          </a:solidFill>
                          <a:effectLst/>
                          <a:latin typeface="+mn-lt"/>
                          <a:ea typeface="+mn-ea"/>
                          <a:cs typeface="+mn-cs"/>
                        </a:rPr>
                        <a:t>1/</a:t>
                      </a:r>
                      <a:endParaRPr lang="en-US" sz="1100" b="1" kern="1200" baseline="300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defTabSz="914400" rtl="0" eaLnBrk="1" latinLnBrk="0" hangingPunct="1">
                        <a:spcBef>
                          <a:spcPts val="0"/>
                        </a:spcBef>
                        <a:spcAft>
                          <a:spcPts val="0"/>
                        </a:spcAft>
                      </a:pPr>
                      <a:r>
                        <a:rPr lang="en-US" sz="1100" b="1" kern="1200" dirty="0" smtClean="0">
                          <a:solidFill>
                            <a:schemeClr val="dk1"/>
                          </a:solidFill>
                          <a:effectLst/>
                          <a:latin typeface="+mn-lt"/>
                          <a:ea typeface="+mn-ea"/>
                          <a:cs typeface="+mn-cs"/>
                        </a:rPr>
                        <a:t>FY 2017 Enacted</a:t>
                      </a:r>
                      <a:r>
                        <a:rPr lang="en-US" sz="1100" b="1" kern="1200" baseline="30000" dirty="0" smtClean="0">
                          <a:solidFill>
                            <a:schemeClr val="dk1"/>
                          </a:solidFill>
                          <a:effectLst/>
                          <a:latin typeface="+mn-lt"/>
                          <a:ea typeface="+mn-ea"/>
                          <a:cs typeface="+mn-cs"/>
                        </a:rPr>
                        <a:t>2/</a:t>
                      </a:r>
                      <a:endParaRPr lang="en-US" sz="1100" b="1"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FY 2018 President’s Budget</a:t>
                      </a:r>
                      <a:endParaRPr lang="en-US" sz="1000" b="1"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296">
                <a:tc>
                  <a:txBody>
                    <a:bodyPr/>
                    <a:lstStyle/>
                    <a:p>
                      <a:pPr marL="166370" marR="0" indent="-166370">
                        <a:spcBef>
                          <a:spcPts val="0"/>
                        </a:spcBef>
                        <a:spcAft>
                          <a:spcPts val="0"/>
                        </a:spcAft>
                      </a:pPr>
                      <a:r>
                        <a:rPr lang="en-US" sz="1100" dirty="0">
                          <a:effectLst/>
                        </a:rPr>
                        <a:t>Mni Wiconi Project</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GP</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$12,000</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$11,977</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$12,200</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100" dirty="0" smtClean="0">
                          <a:effectLst/>
                        </a:rPr>
                        <a:t>$13,475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407">
                <a:tc>
                  <a:txBody>
                    <a:bodyPr/>
                    <a:lstStyle/>
                    <a:p>
                      <a:pPr marL="166370" marR="0" indent="-166370">
                        <a:spcBef>
                          <a:spcPts val="0"/>
                        </a:spcBef>
                        <a:spcAft>
                          <a:spcPts val="0"/>
                        </a:spcAft>
                        <a:tabLst>
                          <a:tab pos="2743200" algn="ctr"/>
                          <a:tab pos="5486400" algn="r"/>
                        </a:tabLst>
                      </a:pPr>
                      <a:r>
                        <a:rPr lang="en-US" sz="1100" dirty="0">
                          <a:effectLst/>
                        </a:rPr>
                        <a:t>Pick-Sloan Missouri Basin Program - Garrison Diversion Unit (Rural Water component only)</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100" dirty="0">
                          <a:effectLst/>
                        </a:rPr>
                        <a:t>GP</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tabLst>
                          <a:tab pos="2743200" algn="ctr"/>
                          <a:tab pos="5486400" algn="r"/>
                        </a:tabLst>
                      </a:pPr>
                      <a:r>
                        <a:rPr lang="en-US" sz="1100" kern="1200" dirty="0" smtClean="0">
                          <a:solidFill>
                            <a:schemeClr val="dk1"/>
                          </a:solidFill>
                          <a:effectLst/>
                          <a:latin typeface="+mn-lt"/>
                          <a:ea typeface="+mn-ea"/>
                          <a:cs typeface="+mn-cs"/>
                        </a:rPr>
                        <a:t>30,804</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tabLst>
                          <a:tab pos="2743200" algn="ctr"/>
                          <a:tab pos="5486400" algn="r"/>
                        </a:tabLst>
                      </a:pPr>
                      <a:r>
                        <a:rPr lang="en-US" sz="1100" kern="1200" dirty="0" smtClean="0">
                          <a:solidFill>
                            <a:schemeClr val="dk1"/>
                          </a:solidFill>
                          <a:effectLst/>
                          <a:latin typeface="+mn-lt"/>
                          <a:ea typeface="+mn-ea"/>
                          <a:cs typeface="+mn-cs"/>
                        </a:rPr>
                        <a:t>30,745</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r" defTabSz="914400" rtl="0" eaLnBrk="1" latinLnBrk="0" hangingPunct="1">
                        <a:spcBef>
                          <a:spcPts val="0"/>
                        </a:spcBef>
                        <a:spcAft>
                          <a:spcPts val="0"/>
                        </a:spcAft>
                        <a:tabLst>
                          <a:tab pos="2743200" algn="ctr"/>
                          <a:tab pos="5486400" algn="r"/>
                        </a:tabLst>
                      </a:pPr>
                      <a:r>
                        <a:rPr lang="en-US" sz="1100" kern="1200" dirty="0" smtClean="0">
                          <a:solidFill>
                            <a:schemeClr val="dk1"/>
                          </a:solidFill>
                          <a:effectLst/>
                          <a:latin typeface="+mn-lt"/>
                          <a:ea typeface="+mn-ea"/>
                          <a:cs typeface="+mn-cs"/>
                        </a:rPr>
                        <a:t>13,810</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tabLst>
                          <a:tab pos="2743200" algn="ctr"/>
                          <a:tab pos="5486400" algn="r"/>
                        </a:tabLst>
                      </a:pPr>
                      <a:r>
                        <a:rPr lang="en-US" sz="1100" dirty="0">
                          <a:effectLst/>
                        </a:rPr>
                        <a:t>16,345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296">
                <a:tc>
                  <a:txBody>
                    <a:bodyPr/>
                    <a:lstStyle/>
                    <a:p>
                      <a:pPr marL="166370" marR="0" indent="-166370">
                        <a:spcBef>
                          <a:spcPts val="0"/>
                        </a:spcBef>
                        <a:spcAft>
                          <a:spcPts val="0"/>
                        </a:spcAft>
                      </a:pPr>
                      <a:r>
                        <a:rPr lang="en-US" sz="1100" dirty="0">
                          <a:effectLst/>
                        </a:rPr>
                        <a:t>Rocky Boy’s/North Central MT Rural Water System</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GP</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13,095</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13,070</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3,700</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100" dirty="0">
                          <a:effectLst/>
                        </a:rPr>
                        <a:t>4,850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296">
                <a:tc>
                  <a:txBody>
                    <a:bodyPr/>
                    <a:lstStyle/>
                    <a:p>
                      <a:pPr marL="166370" marR="0" indent="-166370">
                        <a:spcBef>
                          <a:spcPts val="0"/>
                        </a:spcBef>
                        <a:spcAft>
                          <a:spcPts val="0"/>
                        </a:spcAft>
                      </a:pPr>
                      <a:r>
                        <a:rPr lang="en-US" sz="1100" dirty="0">
                          <a:effectLst/>
                        </a:rPr>
                        <a:t>Fort Peck Reservation/Dry Prairie Rural Water System</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GP</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16,060</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16,029</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4,625</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100" dirty="0">
                          <a:effectLst/>
                        </a:rPr>
                        <a:t>6,000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296">
                <a:tc>
                  <a:txBody>
                    <a:bodyPr/>
                    <a:lstStyle/>
                    <a:p>
                      <a:pPr marL="166370" marR="0" indent="-166370">
                        <a:spcBef>
                          <a:spcPts val="0"/>
                        </a:spcBef>
                        <a:spcAft>
                          <a:spcPts val="0"/>
                        </a:spcAft>
                      </a:pPr>
                      <a:r>
                        <a:rPr lang="en-US" sz="1100" dirty="0">
                          <a:effectLst/>
                        </a:rPr>
                        <a:t>Lewis and Clark Rural Water System</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GP</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9,540</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9,522</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2,775</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100" dirty="0">
                          <a:effectLst/>
                        </a:rPr>
                        <a:t>3,650</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296">
                <a:tc>
                  <a:txBody>
                    <a:bodyPr/>
                    <a:lstStyle/>
                    <a:p>
                      <a:pPr marL="166370" marR="0" indent="-166370">
                        <a:spcBef>
                          <a:spcPts val="0"/>
                        </a:spcBef>
                        <a:spcAft>
                          <a:spcPts val="0"/>
                        </a:spcAft>
                      </a:pPr>
                      <a:r>
                        <a:rPr lang="en-US" sz="1100" dirty="0">
                          <a:effectLst/>
                        </a:rPr>
                        <a:t>Eastern New Mexico Water Supply – Ute Reservoir</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UC</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2,047</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2,043</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r" defTabSz="914400" rtl="0" eaLnBrk="1" latinLnBrk="0" hangingPunct="1">
                        <a:spcBef>
                          <a:spcPts val="0"/>
                        </a:spcBef>
                        <a:spcAft>
                          <a:spcPts val="0"/>
                        </a:spcAft>
                      </a:pPr>
                      <a:r>
                        <a:rPr lang="en-US" sz="1100" kern="1200" dirty="0" smtClean="0">
                          <a:solidFill>
                            <a:schemeClr val="dk1"/>
                          </a:solidFill>
                          <a:effectLst/>
                          <a:latin typeface="+mn-lt"/>
                          <a:ea typeface="+mn-ea"/>
                          <a:cs typeface="+mn-cs"/>
                        </a:rPr>
                        <a:t>1,000</a:t>
                      </a:r>
                      <a:endParaRPr lang="en-US" sz="11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100" dirty="0">
                          <a:effectLst/>
                        </a:rPr>
                        <a:t>1,875</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4296">
                <a:tc>
                  <a:txBody>
                    <a:bodyPr/>
                    <a:lstStyle/>
                    <a:p>
                      <a:pPr marL="0" marR="0">
                        <a:spcBef>
                          <a:spcPts val="0"/>
                        </a:spcBef>
                        <a:spcAft>
                          <a:spcPts val="0"/>
                        </a:spcAft>
                        <a:tabLst>
                          <a:tab pos="2743200" algn="ctr"/>
                          <a:tab pos="5486400" algn="r"/>
                        </a:tabLst>
                      </a:pPr>
                      <a:r>
                        <a:rPr lang="en-US" sz="1100" dirty="0">
                          <a:effectLst/>
                        </a:rPr>
                        <a:t>Rural Water Programs – Total</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100" dirty="0">
                          <a:effectLst/>
                        </a:rPr>
                        <a:t> </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pPr>
                      <a:r>
                        <a:rPr lang="en-US" sz="1100" b="1" kern="1200" dirty="0" smtClean="0">
                          <a:solidFill>
                            <a:schemeClr val="dk1"/>
                          </a:solidFill>
                          <a:effectLst/>
                          <a:latin typeface="+mn-lt"/>
                          <a:ea typeface="+mn-ea"/>
                          <a:cs typeface="+mn-cs"/>
                        </a:rPr>
                        <a:t>$83,546</a:t>
                      </a:r>
                      <a:endParaRPr lang="en-US" sz="1100" b="1"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defTabSz="914400" rtl="0" eaLnBrk="1" latinLnBrk="0" hangingPunct="1">
                        <a:spcBef>
                          <a:spcPts val="0"/>
                        </a:spcBef>
                        <a:spcAft>
                          <a:spcPts val="0"/>
                        </a:spcAft>
                      </a:pPr>
                      <a:r>
                        <a:rPr lang="en-US" sz="1100" b="1" kern="1200" dirty="0" smtClean="0">
                          <a:solidFill>
                            <a:schemeClr val="dk1"/>
                          </a:solidFill>
                          <a:effectLst/>
                          <a:latin typeface="+mn-lt"/>
                          <a:ea typeface="+mn-ea"/>
                          <a:cs typeface="+mn-cs"/>
                        </a:rPr>
                        <a:t>$83,387</a:t>
                      </a:r>
                      <a:endParaRPr lang="en-US" sz="1100" b="1"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r" defTabSz="914400" rtl="0" eaLnBrk="1" latinLnBrk="0" hangingPunct="1">
                        <a:spcBef>
                          <a:spcPts val="0"/>
                        </a:spcBef>
                        <a:spcAft>
                          <a:spcPts val="0"/>
                        </a:spcAft>
                      </a:pPr>
                      <a:r>
                        <a:rPr lang="en-US" sz="1100" b="1" kern="1200" dirty="0" smtClean="0">
                          <a:solidFill>
                            <a:schemeClr val="dk1"/>
                          </a:solidFill>
                          <a:effectLst/>
                          <a:latin typeface="+mn-lt"/>
                          <a:ea typeface="+mn-ea"/>
                          <a:cs typeface="+mn-cs"/>
                        </a:rPr>
                        <a:t>$38,110</a:t>
                      </a:r>
                      <a:endParaRPr lang="en-US" sz="1100" b="1"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100" b="1" dirty="0" smtClean="0">
                          <a:effectLst/>
                        </a:rPr>
                        <a:t>$46,195</a:t>
                      </a:r>
                      <a:endParaRPr lang="en-US" sz="1000" b="1"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6"/>
          <p:cNvSpPr/>
          <p:nvPr/>
        </p:nvSpPr>
        <p:spPr>
          <a:xfrm>
            <a:off x="1032641" y="5510710"/>
            <a:ext cx="7078718" cy="954107"/>
          </a:xfrm>
          <a:prstGeom prst="rect">
            <a:avLst/>
          </a:prstGeom>
        </p:spPr>
        <p:txBody>
          <a:bodyPr wrap="square">
            <a:spAutoFit/>
          </a:bodyPr>
          <a:lstStyle/>
          <a:p>
            <a:r>
              <a:rPr lang="en-US" sz="1400" baseline="30000" dirty="0" smtClean="0">
                <a:solidFill>
                  <a:schemeClr val="bg1"/>
                </a:solidFill>
              </a:rPr>
              <a:t>1/</a:t>
            </a:r>
            <a:r>
              <a:rPr lang="en-US" sz="1400" dirty="0" smtClean="0">
                <a:solidFill>
                  <a:schemeClr val="bg1"/>
                </a:solidFill>
              </a:rPr>
              <a:t>The </a:t>
            </a:r>
            <a:r>
              <a:rPr lang="en-US" sz="1400" dirty="0">
                <a:solidFill>
                  <a:schemeClr val="bg1"/>
                </a:solidFill>
              </a:rPr>
              <a:t>FY 2017 Annualized CR total is a formula based on FY 2016 Enacted </a:t>
            </a:r>
            <a:r>
              <a:rPr lang="en-US" sz="1400" dirty="0" smtClean="0">
                <a:solidFill>
                  <a:schemeClr val="bg1"/>
                </a:solidFill>
              </a:rPr>
              <a:t>totals</a:t>
            </a:r>
          </a:p>
          <a:p>
            <a:r>
              <a:rPr lang="en-US" sz="1400" baseline="30000" dirty="0" smtClean="0">
                <a:solidFill>
                  <a:schemeClr val="bg1"/>
                </a:solidFill>
              </a:rPr>
              <a:t>2/</a:t>
            </a:r>
            <a:r>
              <a:rPr lang="en-US" sz="1400" dirty="0" smtClean="0">
                <a:solidFill>
                  <a:schemeClr val="bg1"/>
                </a:solidFill>
              </a:rPr>
              <a:t>FY 2017 Enacted does not include $46.5 million in additional funds provided by Congress, which are yet to be allocated</a:t>
            </a:r>
            <a:endParaRPr lang="en-US" sz="1400" dirty="0"/>
          </a:p>
          <a:p>
            <a:endParaRPr lang="en-US" sz="1400" dirty="0"/>
          </a:p>
        </p:txBody>
      </p:sp>
    </p:spTree>
    <p:extLst>
      <p:ext uri="{BB962C8B-B14F-4D97-AF65-F5344CB8AC3E}">
        <p14:creationId xmlns:p14="http://schemas.microsoft.com/office/powerpoint/2010/main" val="1646373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n-US" dirty="0" smtClean="0"/>
              <a:t>Additional FY 2017 Funding of $179.3 Million - Spending Plan</a:t>
            </a:r>
            <a:endParaRPr lang="en-US" sz="2000" b="1" dirty="0" smtClean="0">
              <a:solidFill>
                <a:schemeClr val="bg1"/>
              </a:solidFill>
            </a:endParaRPr>
          </a:p>
        </p:txBody>
      </p:sp>
      <p:sp>
        <p:nvSpPr>
          <p:cNvPr id="2457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spcBef>
                <a:spcPts val="0"/>
              </a:spcBef>
              <a:spcAft>
                <a:spcPts val="300"/>
              </a:spcAft>
            </a:pPr>
            <a:r>
              <a:rPr lang="en-US" sz="2000" dirty="0" smtClean="0"/>
              <a:t>Western Drought Response - $40.0 million</a:t>
            </a:r>
          </a:p>
          <a:p>
            <a:pPr>
              <a:lnSpc>
                <a:spcPct val="150000"/>
              </a:lnSpc>
              <a:spcBef>
                <a:spcPts val="0"/>
              </a:spcBef>
              <a:spcAft>
                <a:spcPts val="300"/>
              </a:spcAft>
            </a:pPr>
            <a:r>
              <a:rPr lang="en-US" sz="2000" dirty="0" smtClean="0"/>
              <a:t>Rural Water projects - $46.5 million</a:t>
            </a:r>
          </a:p>
          <a:p>
            <a:pPr>
              <a:lnSpc>
                <a:spcPct val="150000"/>
              </a:lnSpc>
              <a:spcBef>
                <a:spcPts val="0"/>
              </a:spcBef>
              <a:spcAft>
                <a:spcPts val="300"/>
              </a:spcAft>
            </a:pPr>
            <a:r>
              <a:rPr lang="en-US" sz="2000" dirty="0" smtClean="0"/>
              <a:t>Water Conservation and Delivery - $79.0 million</a:t>
            </a:r>
          </a:p>
          <a:p>
            <a:pPr>
              <a:lnSpc>
                <a:spcPct val="150000"/>
              </a:lnSpc>
              <a:spcBef>
                <a:spcPts val="0"/>
              </a:spcBef>
              <a:spcAft>
                <a:spcPts val="300"/>
              </a:spcAft>
            </a:pPr>
            <a:r>
              <a:rPr lang="en-US" sz="2000" dirty="0" smtClean="0"/>
              <a:t>Fish Passage and Fish Screens - $5.0 million</a:t>
            </a:r>
          </a:p>
          <a:p>
            <a:pPr>
              <a:lnSpc>
                <a:spcPct val="150000"/>
              </a:lnSpc>
              <a:spcBef>
                <a:spcPts val="0"/>
              </a:spcBef>
              <a:spcAft>
                <a:spcPts val="300"/>
              </a:spcAft>
            </a:pPr>
            <a:r>
              <a:rPr lang="en-US" sz="2000" dirty="0" smtClean="0"/>
              <a:t>Facility Operation, Maintenance and Rehabilitation - $1.8 million</a:t>
            </a:r>
          </a:p>
          <a:p>
            <a:pPr>
              <a:lnSpc>
                <a:spcPct val="150000"/>
              </a:lnSpc>
              <a:spcBef>
                <a:spcPts val="0"/>
              </a:spcBef>
              <a:spcAft>
                <a:spcPts val="300"/>
              </a:spcAft>
            </a:pPr>
            <a:r>
              <a:rPr lang="en-US" sz="2000" dirty="0" smtClean="0"/>
              <a:t>Environmental Restoration and Compliance - $7.0 million</a:t>
            </a:r>
          </a:p>
          <a:p>
            <a:pPr>
              <a:spcBef>
                <a:spcPts val="0"/>
              </a:spcBef>
              <a:spcAft>
                <a:spcPts val="300"/>
              </a:spcAft>
            </a:pPr>
            <a:endParaRPr lang="en-US" sz="1800" b="0" dirty="0"/>
          </a:p>
          <a:p>
            <a:pPr marL="0" indent="0" eaLnBrk="1" hangingPunct="1">
              <a:spcBef>
                <a:spcPts val="0"/>
              </a:spcBef>
              <a:spcAft>
                <a:spcPts val="300"/>
              </a:spcAft>
              <a:buNone/>
            </a:pPr>
            <a:endParaRPr lang="en-US" sz="1800" dirty="0"/>
          </a:p>
          <a:p>
            <a:pPr>
              <a:spcBef>
                <a:spcPts val="0"/>
              </a:spcBef>
              <a:spcAft>
                <a:spcPts val="600"/>
              </a:spcAft>
            </a:pPr>
            <a:endParaRPr lang="en-US" sz="1900" dirty="0"/>
          </a:p>
        </p:txBody>
      </p:sp>
    </p:spTree>
    <p:extLst>
      <p:ext uri="{BB962C8B-B14F-4D97-AF65-F5344CB8AC3E}">
        <p14:creationId xmlns:p14="http://schemas.microsoft.com/office/powerpoint/2010/main" val="364534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000" dirty="0" smtClean="0"/>
              <a:t>Questions?</a:t>
            </a:r>
          </a:p>
          <a:p>
            <a:pPr marL="0" indent="0" algn="ctr">
              <a:buNone/>
            </a:pPr>
            <a:endParaRPr lang="en-US" sz="4000" dirty="0" smtClean="0"/>
          </a:p>
          <a:p>
            <a:pPr marL="0" indent="0" algn="ctr">
              <a:buNone/>
            </a:pPr>
            <a:r>
              <a:rPr lang="en-US" sz="2000" dirty="0" smtClean="0"/>
              <a:t>https://www.usbr.gov/budget/</a:t>
            </a:r>
            <a:endParaRPr lang="en-US" sz="2000" dirty="0"/>
          </a:p>
          <a:p>
            <a:pPr marL="0" indent="0" algn="ctr">
              <a:buNone/>
            </a:pPr>
            <a:r>
              <a:rPr lang="en-US" sz="2000" dirty="0" smtClean="0">
                <a:solidFill>
                  <a:schemeClr val="bg1">
                    <a:lumMod val="95000"/>
                  </a:schemeClr>
                </a:solidFill>
                <a:hlinkClick r:id="rId3"/>
              </a:rPr>
              <a:t>Link to FY 2018 Budget Justification on Reclamation Website</a:t>
            </a:r>
            <a:endParaRPr lang="en-US" sz="1800" dirty="0">
              <a:solidFill>
                <a:schemeClr val="bg1">
                  <a:lumMod val="95000"/>
                </a:schemeClr>
              </a:solidFill>
            </a:endParaRPr>
          </a:p>
        </p:txBody>
      </p:sp>
    </p:spTree>
    <p:extLst>
      <p:ext uri="{BB962C8B-B14F-4D97-AF65-F5344CB8AC3E}">
        <p14:creationId xmlns:p14="http://schemas.microsoft.com/office/powerpoint/2010/main" val="3803997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Reclamation in the West</a:t>
            </a:r>
            <a:endParaRPr lang="en-US" dirty="0"/>
          </a:p>
        </p:txBody>
      </p:sp>
      <p:sp>
        <p:nvSpPr>
          <p:cNvPr id="3" name="Content Placeholder 2"/>
          <p:cNvSpPr>
            <a:spLocks noGrp="1"/>
          </p:cNvSpPr>
          <p:nvPr>
            <p:ph idx="1"/>
          </p:nvPr>
        </p:nvSpPr>
        <p:spPr>
          <a:xfrm>
            <a:off x="633956" y="1320800"/>
            <a:ext cx="7958899" cy="4805363"/>
          </a:xfrm>
        </p:spPr>
        <p:txBody>
          <a:bodyPr/>
          <a:lstStyle/>
          <a:p>
            <a:pPr marL="0" indent="0">
              <a:buNone/>
            </a:pPr>
            <a:r>
              <a:rPr lang="en-US" sz="2000" dirty="0"/>
              <a:t>The budget sustains Reclamation’s participation in efforts to address water supply challenges in the West to ensure the efficient generation of energy, varied use of our resources, celebration of America’s great recreation opportunities, and to fulfill our commitments to tribal nations. The 2018 budget prioritizes funding to projects and programs that most effectively implement Reclamation’s programs and its management responsibilities for its water and power resources and infrastructure in the West. </a:t>
            </a:r>
            <a:endParaRPr lang="en-US" dirty="0"/>
          </a:p>
        </p:txBody>
      </p:sp>
      <p:pic>
        <p:nvPicPr>
          <p:cNvPr id="4" name="Picture 3" descr="Aerial views of the Colorado River in the upper end of Lake Mead and continuing to the delta of the lake at the lower end of the Grand Canyon."/>
          <p:cNvPicPr>
            <a:picLocks noChangeAspect="1"/>
          </p:cNvPicPr>
          <p:nvPr/>
        </p:nvPicPr>
        <p:blipFill>
          <a:blip r:embed="rId3"/>
          <a:stretch>
            <a:fillRect/>
          </a:stretch>
        </p:blipFill>
        <p:spPr>
          <a:xfrm>
            <a:off x="633957" y="4117140"/>
            <a:ext cx="2871244" cy="1912515"/>
          </a:xfrm>
          <a:prstGeom prst="rect">
            <a:avLst/>
          </a:prstGeom>
        </p:spPr>
      </p:pic>
      <p:sp>
        <p:nvSpPr>
          <p:cNvPr id="5" name="Rectangle 4"/>
          <p:cNvSpPr/>
          <p:nvPr/>
        </p:nvSpPr>
        <p:spPr>
          <a:xfrm>
            <a:off x="4572000" y="5300335"/>
            <a:ext cx="3975622" cy="646331"/>
          </a:xfrm>
          <a:prstGeom prst="rect">
            <a:avLst/>
          </a:prstGeom>
        </p:spPr>
        <p:txBody>
          <a:bodyPr wrap="square">
            <a:spAutoFit/>
          </a:bodyPr>
          <a:lstStyle/>
          <a:p>
            <a:pPr fontAlgn="base">
              <a:spcBef>
                <a:spcPct val="0"/>
              </a:spcBef>
              <a:spcAft>
                <a:spcPct val="0"/>
              </a:spcAft>
            </a:pPr>
            <a:r>
              <a:rPr lang="en-US" sz="1200" dirty="0">
                <a:solidFill>
                  <a:srgbClr val="FFFFFF"/>
                </a:solidFill>
              </a:rPr>
              <a:t>Aerial views of the Colorado River in the upper end of Lake Mead (water level 1,097 ft.) and continuing to the delta of the lake at the lower end of the Grand Canyon. </a:t>
            </a:r>
          </a:p>
        </p:txBody>
      </p:sp>
    </p:spTree>
    <p:extLst>
      <p:ext uri="{BB962C8B-B14F-4D97-AF65-F5344CB8AC3E}">
        <p14:creationId xmlns:p14="http://schemas.microsoft.com/office/powerpoint/2010/main" val="36998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1267738"/>
            <a:ext cx="8534400" cy="4860099"/>
          </a:xfr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2" indent="-342900"/>
            <a:r>
              <a:rPr lang="en-US" dirty="0" smtClean="0">
                <a:ea typeface="+mn-ea"/>
                <a:cs typeface="+mn-cs"/>
              </a:rPr>
              <a:t>DOI Economic Report 2016</a:t>
            </a:r>
          </a:p>
          <a:p>
            <a:pPr marL="800100" lvl="3" indent="-342900"/>
            <a:r>
              <a:rPr lang="en-US" dirty="0" smtClean="0">
                <a:ea typeface="+mn-ea"/>
                <a:cs typeface="+mn-cs"/>
              </a:rPr>
              <a:t>Reclamation activities are estimated to contribute approximately $48.1 billion in economic output, and support approximately 388,000 jobs annually</a:t>
            </a:r>
          </a:p>
          <a:p>
            <a:pPr marL="800100" lvl="3" indent="-342900">
              <a:buNone/>
            </a:pPr>
            <a:endParaRPr lang="en-US" dirty="0" smtClean="0">
              <a:ea typeface="+mn-ea"/>
              <a:cs typeface="+mn-cs"/>
            </a:endParaRPr>
          </a:p>
          <a:p>
            <a:pPr marL="342900" lvl="2" indent="-342900"/>
            <a:r>
              <a:rPr lang="en-US" dirty="0" smtClean="0">
                <a:ea typeface="+mn-ea"/>
                <a:cs typeface="+mn-cs"/>
              </a:rPr>
              <a:t>Reclamation &amp; Jobs</a:t>
            </a:r>
          </a:p>
          <a:p>
            <a:pPr marL="742950" lvl="3" indent="-285750"/>
            <a:r>
              <a:rPr lang="en-US" dirty="0" smtClean="0">
                <a:ea typeface="+mn-ea"/>
                <a:cs typeface="+mn-cs"/>
              </a:rPr>
              <a:t> Western economies are built on Reclamation water projects</a:t>
            </a:r>
          </a:p>
          <a:p>
            <a:pPr marL="800100" lvl="3" indent="-342900"/>
            <a:r>
              <a:rPr lang="en-US" dirty="0" smtClean="0">
                <a:ea typeface="+mn-ea"/>
                <a:cs typeface="+mn-cs"/>
              </a:rPr>
              <a:t>Maintain and improve existing infrastructure</a:t>
            </a:r>
          </a:p>
          <a:p>
            <a:pPr marL="800100" lvl="3" indent="-342900"/>
            <a:r>
              <a:rPr lang="en-US" dirty="0" smtClean="0">
                <a:ea typeface="+mn-ea"/>
                <a:cs typeface="+mn-cs"/>
              </a:rPr>
              <a:t>Help develop and construct new infrastructure</a:t>
            </a:r>
          </a:p>
          <a:p>
            <a:pPr marL="800100" lvl="3" indent="-342900"/>
            <a:r>
              <a:rPr lang="en-US" dirty="0" smtClean="0">
                <a:ea typeface="+mn-ea"/>
                <a:cs typeface="+mn-cs"/>
              </a:rPr>
              <a:t>Environmental Restoration supports recreation based services</a:t>
            </a:r>
          </a:p>
          <a:p>
            <a:pPr marL="800100" lvl="3" indent="-342900"/>
            <a:r>
              <a:rPr lang="en-US" dirty="0" smtClean="0">
                <a:ea typeface="+mn-ea"/>
                <a:cs typeface="+mn-cs"/>
              </a:rPr>
              <a:t>Hydropower supports new energy initiatives (ancillary services)</a:t>
            </a:r>
          </a:p>
          <a:p>
            <a:pPr marL="800100" lvl="3" indent="-342900"/>
            <a:endParaRPr lang="en-US" dirty="0" smtClean="0">
              <a:ea typeface="+mn-ea"/>
              <a:cs typeface="+mn-cs"/>
            </a:endParaRPr>
          </a:p>
          <a:p>
            <a:pPr marL="342900" lvl="2" indent="-342900"/>
            <a:r>
              <a:rPr lang="en-US" dirty="0" smtClean="0"/>
              <a:t>Many Reclamation dollars leverage other Federal and non-Federal dollars</a:t>
            </a:r>
          </a:p>
          <a:p>
            <a:pPr marL="800100" lvl="3" indent="-342900"/>
            <a:r>
              <a:rPr lang="en-US" dirty="0" smtClean="0"/>
              <a:t>Approximately $860 million in FY 2018</a:t>
            </a:r>
          </a:p>
          <a:p>
            <a:pPr marL="342900" lvl="2" indent="-342900"/>
            <a:endParaRPr lang="en-US" dirty="0" smtClean="0">
              <a:ea typeface="+mn-ea"/>
              <a:cs typeface="+mn-cs"/>
            </a:endParaRPr>
          </a:p>
          <a:p>
            <a:pPr marL="342900" lvl="2" indent="-342900"/>
            <a:r>
              <a:rPr lang="en-US" dirty="0" smtClean="0">
                <a:ea typeface="+mn-ea"/>
                <a:cs typeface="+mn-cs"/>
              </a:rPr>
              <a:t>Reclamation’s projects and programs are integral to rebuilding American infrastructure and supporting the Nation’s long-term competitiveness</a:t>
            </a:r>
            <a:endParaRPr lang="en-US" sz="1600" dirty="0" smtClean="0">
              <a:ea typeface="+mn-ea"/>
              <a:cs typeface="+mn-cs"/>
            </a:endParaRPr>
          </a:p>
          <a:p>
            <a:pPr marL="342900" lvl="2" indent="-342900">
              <a:spcBef>
                <a:spcPts val="3600"/>
              </a:spcBef>
              <a:buNone/>
            </a:pPr>
            <a:r>
              <a:rPr lang="en-US" sz="2800" dirty="0" smtClean="0">
                <a:ea typeface="+mn-ea"/>
                <a:cs typeface="+mn-cs"/>
              </a:rPr>
              <a:t>	</a:t>
            </a:r>
          </a:p>
        </p:txBody>
      </p:sp>
      <p:sp>
        <p:nvSpPr>
          <p:cNvPr id="6" name="Title 1"/>
          <p:cNvSpPr>
            <a:spLocks noGrp="1"/>
          </p:cNvSpPr>
          <p:nvPr>
            <p:ph type="title"/>
          </p:nvPr>
        </p:nvSpPr>
        <p:spPr>
          <a:xfrm>
            <a:off x="457200" y="274638"/>
            <a:ext cx="8229600" cy="1143000"/>
          </a:xfrm>
        </p:spPr>
        <p:txBody>
          <a:bodyPr/>
          <a:lstStyle/>
          <a:p>
            <a:r>
              <a:rPr lang="en-US" dirty="0" smtClean="0"/>
              <a:t>Reclamation and the Economy</a:t>
            </a:r>
            <a:endParaRPr lang="en-US" dirty="0"/>
          </a:p>
        </p:txBody>
      </p:sp>
    </p:spTree>
    <p:extLst>
      <p:ext uri="{BB962C8B-B14F-4D97-AF65-F5344CB8AC3E}">
        <p14:creationId xmlns:p14="http://schemas.microsoft.com/office/powerpoint/2010/main" val="219818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 2018 Secretarial Initiatives and Other Top Priorities</a:t>
            </a:r>
            <a:endParaRPr lang="en-US" dirty="0"/>
          </a:p>
        </p:txBody>
      </p:sp>
      <p:sp>
        <p:nvSpPr>
          <p:cNvPr id="4" name="Rectangle 3"/>
          <p:cNvSpPr txBox="1">
            <a:spLocks noChangeArrowheads="1"/>
          </p:cNvSpPr>
          <p:nvPr/>
        </p:nvSpPr>
        <p:spPr bwMode="auto">
          <a:xfrm>
            <a:off x="457200" y="1493838"/>
            <a:ext cx="8229600" cy="47879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400" b="1">
                <a:solidFill>
                  <a:schemeClr val="bg1"/>
                </a:solidFill>
                <a:latin typeface="+mn-lt"/>
                <a:ea typeface="+mn-ea"/>
                <a:cs typeface="+mn-cs"/>
              </a:defRPr>
            </a:lvl1pPr>
            <a:lvl2pPr marL="742950" indent="-285750" algn="l" rtl="0" fontAlgn="base">
              <a:spcBef>
                <a:spcPct val="20000"/>
              </a:spcBef>
              <a:spcAft>
                <a:spcPct val="0"/>
              </a:spcAft>
              <a:buChar char="–"/>
              <a:defRPr sz="2000" b="1">
                <a:solidFill>
                  <a:schemeClr val="bg1"/>
                </a:solidFill>
                <a:latin typeface="+mn-lt"/>
              </a:defRPr>
            </a:lvl2pPr>
            <a:lvl3pPr marL="1143000" indent="-228600" algn="l" rtl="0" fontAlgn="base">
              <a:spcBef>
                <a:spcPct val="20000"/>
              </a:spcBef>
              <a:spcAft>
                <a:spcPct val="0"/>
              </a:spcAft>
              <a:buChar char="•"/>
              <a:defRPr b="1">
                <a:solidFill>
                  <a:schemeClr val="bg1"/>
                </a:solidFill>
                <a:latin typeface="+mn-lt"/>
              </a:defRPr>
            </a:lvl3pPr>
            <a:lvl4pPr marL="1600200" indent="-228600" algn="l" rtl="0" fontAlgn="base">
              <a:spcBef>
                <a:spcPct val="20000"/>
              </a:spcBef>
              <a:spcAft>
                <a:spcPct val="0"/>
              </a:spcAft>
              <a:buChar char="–"/>
              <a:defRPr sz="1600" b="1">
                <a:solidFill>
                  <a:schemeClr val="bg1"/>
                </a:solidFill>
                <a:latin typeface="+mn-lt"/>
              </a:defRPr>
            </a:lvl4pPr>
            <a:lvl5pPr marL="2057400" indent="-228600" algn="l" rtl="0" fontAlgn="base">
              <a:spcBef>
                <a:spcPct val="20000"/>
              </a:spcBef>
              <a:spcAft>
                <a:spcPct val="0"/>
              </a:spcAft>
              <a:buChar char="»"/>
              <a:defRPr sz="1400" b="1">
                <a:solidFill>
                  <a:schemeClr val="bg1"/>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a:lstStyle>
          <a:p>
            <a:pPr marL="457200" indent="-457200" defTabSz="914400">
              <a:spcBef>
                <a:spcPts val="1200"/>
              </a:spcBef>
              <a:buFont typeface="Arial" pitchFamily="34" charset="0"/>
              <a:buChar char="•"/>
            </a:pPr>
            <a:r>
              <a:rPr lang="en-US" sz="1900" dirty="0" smtClean="0">
                <a:solidFill>
                  <a:srgbClr val="FFFFFF"/>
                </a:solidFill>
              </a:rPr>
              <a:t>Energy</a:t>
            </a:r>
          </a:p>
          <a:p>
            <a:pPr marL="457200" indent="-457200" defTabSz="914400">
              <a:spcBef>
                <a:spcPts val="1200"/>
              </a:spcBef>
              <a:buFont typeface="Arial" pitchFamily="34" charset="0"/>
              <a:buChar char="•"/>
            </a:pPr>
            <a:r>
              <a:rPr lang="en-US" sz="1900" dirty="0" smtClean="0">
                <a:solidFill>
                  <a:srgbClr val="FFFFFF"/>
                </a:solidFill>
              </a:rPr>
              <a:t>Land and Water Stewardship</a:t>
            </a:r>
          </a:p>
          <a:p>
            <a:pPr marL="457200" indent="-457200" defTabSz="914400">
              <a:spcBef>
                <a:spcPts val="1200"/>
              </a:spcBef>
              <a:buFont typeface="Arial" pitchFamily="34" charset="0"/>
              <a:buChar char="•"/>
            </a:pPr>
            <a:r>
              <a:rPr lang="en-US" sz="1900" dirty="0" smtClean="0">
                <a:solidFill>
                  <a:srgbClr val="FFFFFF"/>
                </a:solidFill>
              </a:rPr>
              <a:t>Tribal Nations</a:t>
            </a:r>
          </a:p>
          <a:p>
            <a:pPr marL="457200" indent="-457200" defTabSz="914400">
              <a:spcBef>
                <a:spcPts val="1200"/>
              </a:spcBef>
              <a:buFont typeface="Arial" pitchFamily="34" charset="0"/>
              <a:buChar char="•"/>
            </a:pPr>
            <a:r>
              <a:rPr lang="en-US" sz="1900" dirty="0" smtClean="0">
                <a:solidFill>
                  <a:srgbClr val="FFFFFF"/>
                </a:solidFill>
              </a:rPr>
              <a:t>Recreation and Sporting</a:t>
            </a:r>
          </a:p>
          <a:p>
            <a:pPr marL="457200" indent="-457200" defTabSz="914400">
              <a:spcBef>
                <a:spcPts val="1200"/>
              </a:spcBef>
              <a:buFont typeface="Arial" pitchFamily="34" charset="0"/>
              <a:buChar char="•"/>
            </a:pPr>
            <a:r>
              <a:rPr lang="en-US" sz="1900" dirty="0" smtClean="0">
                <a:solidFill>
                  <a:srgbClr val="FFFFFF"/>
                </a:solidFill>
              </a:rPr>
              <a:t>Infrastructure and Safety</a:t>
            </a:r>
          </a:p>
          <a:p>
            <a:pPr marL="457200" indent="-457200" defTabSz="914400">
              <a:spcBef>
                <a:spcPts val="1200"/>
              </a:spcBef>
              <a:buFont typeface="Arial" pitchFamily="34" charset="0"/>
              <a:buChar char="•"/>
            </a:pPr>
            <a:r>
              <a:rPr lang="en-US" sz="1900" dirty="0" smtClean="0">
                <a:solidFill>
                  <a:srgbClr val="FFFFFF"/>
                </a:solidFill>
              </a:rPr>
              <a:t>Management and Efficiencies</a:t>
            </a:r>
          </a:p>
          <a:p>
            <a:pPr marL="457200" indent="-457200" defTabSz="914400">
              <a:spcBef>
                <a:spcPts val="1200"/>
              </a:spcBef>
              <a:buFont typeface="Arial" pitchFamily="34" charset="0"/>
              <a:buChar char="•"/>
            </a:pPr>
            <a:r>
              <a:rPr lang="en-US" sz="1900" dirty="0" smtClean="0">
                <a:solidFill>
                  <a:srgbClr val="FFFFFF"/>
                </a:solidFill>
                <a:latin typeface="Arial"/>
              </a:rPr>
              <a:t>Invasive Species</a:t>
            </a:r>
          </a:p>
          <a:p>
            <a:pPr marL="457200" indent="-457200" defTabSz="914400">
              <a:spcBef>
                <a:spcPts val="1200"/>
              </a:spcBef>
              <a:buFont typeface="Arial" pitchFamily="34" charset="0"/>
              <a:buChar char="•"/>
            </a:pPr>
            <a:r>
              <a:rPr lang="en-US" sz="1900" dirty="0" smtClean="0">
                <a:solidFill>
                  <a:srgbClr val="FFFFFF"/>
                </a:solidFill>
                <a:latin typeface="Arial"/>
              </a:rPr>
              <a:t>California Water </a:t>
            </a:r>
          </a:p>
          <a:p>
            <a:pPr marL="457200" indent="-457200" defTabSz="914400">
              <a:spcBef>
                <a:spcPts val="1200"/>
              </a:spcBef>
              <a:buFont typeface="Arial" pitchFamily="34" charset="0"/>
              <a:buChar char="•"/>
            </a:pPr>
            <a:r>
              <a:rPr lang="en-US" sz="1900" dirty="0" smtClean="0">
                <a:solidFill>
                  <a:srgbClr val="FFFFFF"/>
                </a:solidFill>
                <a:latin typeface="Arial"/>
              </a:rPr>
              <a:t>Colorado River</a:t>
            </a:r>
          </a:p>
          <a:p>
            <a:pPr marL="457200" indent="-457200" defTabSz="914400">
              <a:spcBef>
                <a:spcPts val="1200"/>
              </a:spcBef>
              <a:buFont typeface="Arial" pitchFamily="34" charset="0"/>
              <a:buChar char="•"/>
            </a:pPr>
            <a:r>
              <a:rPr lang="en-US" sz="1900" dirty="0" smtClean="0">
                <a:solidFill>
                  <a:srgbClr val="FFFFFF"/>
                </a:solidFill>
                <a:latin typeface="Arial"/>
              </a:rPr>
              <a:t>Research and Development</a:t>
            </a:r>
          </a:p>
        </p:txBody>
      </p:sp>
    </p:spTree>
    <p:extLst>
      <p:ext uri="{BB962C8B-B14F-4D97-AF65-F5344CB8AC3E}">
        <p14:creationId xmlns:p14="http://schemas.microsoft.com/office/powerpoint/2010/main" val="3598434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469900" y="279400"/>
            <a:ext cx="8839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800" b="1">
                <a:solidFill>
                  <a:schemeClr val="tx1"/>
                </a:solidFill>
                <a:latin typeface="Arial" charset="0"/>
              </a:defRPr>
            </a:lvl1pPr>
            <a:lvl2pPr marL="742950" indent="-285750" eaLnBrk="0" hangingPunct="0">
              <a:defRPr sz="800" b="1">
                <a:solidFill>
                  <a:schemeClr val="tx1"/>
                </a:solidFill>
                <a:latin typeface="Arial" charset="0"/>
              </a:defRPr>
            </a:lvl2pPr>
            <a:lvl3pPr marL="1143000" indent="-228600" eaLnBrk="0" hangingPunct="0">
              <a:defRPr sz="800" b="1">
                <a:solidFill>
                  <a:schemeClr val="tx1"/>
                </a:solidFill>
                <a:latin typeface="Arial" charset="0"/>
              </a:defRPr>
            </a:lvl3pPr>
            <a:lvl4pPr marL="1600200" indent="-228600" eaLnBrk="0" hangingPunct="0">
              <a:defRPr sz="800" b="1">
                <a:solidFill>
                  <a:schemeClr val="tx1"/>
                </a:solidFill>
                <a:latin typeface="Arial" charset="0"/>
              </a:defRPr>
            </a:lvl4pPr>
            <a:lvl5pPr marL="2057400" indent="-228600" eaLnBrk="0" hangingPunct="0">
              <a:defRPr sz="800" b="1">
                <a:solidFill>
                  <a:schemeClr val="tx1"/>
                </a:solidFill>
                <a:latin typeface="Arial" charset="0"/>
              </a:defRPr>
            </a:lvl5pPr>
            <a:lvl6pPr marL="2514600" indent="-228600" eaLnBrk="0" fontAlgn="base" hangingPunct="0">
              <a:spcBef>
                <a:spcPct val="0"/>
              </a:spcBef>
              <a:spcAft>
                <a:spcPct val="0"/>
              </a:spcAft>
              <a:defRPr sz="800" b="1">
                <a:solidFill>
                  <a:schemeClr val="tx1"/>
                </a:solidFill>
                <a:latin typeface="Arial" charset="0"/>
              </a:defRPr>
            </a:lvl6pPr>
            <a:lvl7pPr marL="2971800" indent="-228600" eaLnBrk="0" fontAlgn="base" hangingPunct="0">
              <a:spcBef>
                <a:spcPct val="0"/>
              </a:spcBef>
              <a:spcAft>
                <a:spcPct val="0"/>
              </a:spcAft>
              <a:defRPr sz="800" b="1">
                <a:solidFill>
                  <a:schemeClr val="tx1"/>
                </a:solidFill>
                <a:latin typeface="Arial" charset="0"/>
              </a:defRPr>
            </a:lvl7pPr>
            <a:lvl8pPr marL="3429000" indent="-228600" eaLnBrk="0" fontAlgn="base" hangingPunct="0">
              <a:spcBef>
                <a:spcPct val="0"/>
              </a:spcBef>
              <a:spcAft>
                <a:spcPct val="0"/>
              </a:spcAft>
              <a:defRPr sz="800" b="1">
                <a:solidFill>
                  <a:schemeClr val="tx1"/>
                </a:solidFill>
                <a:latin typeface="Arial" charset="0"/>
              </a:defRPr>
            </a:lvl8pPr>
            <a:lvl9pPr marL="3886200" indent="-228600" eaLnBrk="0" fontAlgn="base" hangingPunct="0">
              <a:spcBef>
                <a:spcPct val="0"/>
              </a:spcBef>
              <a:spcAft>
                <a:spcPct val="0"/>
              </a:spcAft>
              <a:defRPr sz="800" b="1">
                <a:solidFill>
                  <a:schemeClr val="tx1"/>
                </a:solidFill>
                <a:latin typeface="Arial" charset="0"/>
              </a:defRPr>
            </a:lvl9pPr>
          </a:lstStyle>
          <a:p>
            <a:pPr defTabSz="914400" fontAlgn="base">
              <a:spcBef>
                <a:spcPct val="0"/>
              </a:spcBef>
              <a:spcAft>
                <a:spcPct val="0"/>
              </a:spcAft>
            </a:pPr>
            <a:r>
              <a:rPr lang="en-US" sz="3600" dirty="0">
                <a:solidFill>
                  <a:srgbClr val="FFFFFF"/>
                </a:solidFill>
              </a:rPr>
              <a:t>History of Appropriations </a:t>
            </a:r>
          </a:p>
          <a:p>
            <a:pPr defTabSz="914400" fontAlgn="base">
              <a:spcBef>
                <a:spcPct val="0"/>
              </a:spcBef>
              <a:spcAft>
                <a:spcPct val="0"/>
              </a:spcAft>
            </a:pPr>
            <a:r>
              <a:rPr lang="en-US" sz="1800" dirty="0" smtClean="0">
                <a:solidFill>
                  <a:srgbClr val="FFFFFF"/>
                </a:solidFill>
              </a:rPr>
              <a:t>(in </a:t>
            </a:r>
            <a:r>
              <a:rPr lang="en-US" sz="1800" dirty="0">
                <a:solidFill>
                  <a:srgbClr val="FFFFFF"/>
                </a:solidFill>
              </a:rPr>
              <a:t>millions)</a:t>
            </a:r>
          </a:p>
        </p:txBody>
      </p:sp>
      <p:graphicFrame>
        <p:nvGraphicFramePr>
          <p:cNvPr id="2" name="Chart 5"/>
          <p:cNvGraphicFramePr>
            <a:graphicFrameLocks/>
          </p:cNvGraphicFramePr>
          <p:nvPr>
            <p:extLst>
              <p:ext uri="{D42A27DB-BD31-4B8C-83A1-F6EECF244321}">
                <p14:modId xmlns:p14="http://schemas.microsoft.com/office/powerpoint/2010/main" val="1965782990"/>
              </p:ext>
            </p:extLst>
          </p:nvPr>
        </p:nvGraphicFramePr>
        <p:xfrm>
          <a:off x="228600" y="1219199"/>
          <a:ext cx="8458200" cy="48863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5"/>
          <p:cNvSpPr txBox="1">
            <a:spLocks noChangeArrowheads="1"/>
          </p:cNvSpPr>
          <p:nvPr/>
        </p:nvSpPr>
        <p:spPr bwMode="auto">
          <a:xfrm>
            <a:off x="436845" y="6007605"/>
            <a:ext cx="4343400" cy="276999"/>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en-US" sz="1200" dirty="0">
                <a:solidFill>
                  <a:srgbClr val="FFFFFF"/>
                </a:solidFill>
                <a:latin typeface="Arial" charset="0"/>
              </a:rPr>
              <a:t>*Does not include Desert Terminal Lakes in 2014 ($150M</a:t>
            </a:r>
            <a:r>
              <a:rPr lang="en-US" sz="1200" dirty="0" smtClean="0">
                <a:solidFill>
                  <a:srgbClr val="FFFFFF"/>
                </a:solidFill>
                <a:latin typeface="Arial" charset="0"/>
              </a:rPr>
              <a:t>)</a:t>
            </a:r>
          </a:p>
        </p:txBody>
      </p:sp>
    </p:spTree>
    <p:extLst>
      <p:ext uri="{BB962C8B-B14F-4D97-AF65-F5344CB8AC3E}">
        <p14:creationId xmlns:p14="http://schemas.microsoft.com/office/powerpoint/2010/main" val="3811053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68"/>
          <p:cNvSpPr>
            <a:spLocks noGrp="1" noChangeArrowheads="1"/>
          </p:cNvSpPr>
          <p:nvPr>
            <p:ph type="title"/>
          </p:nvPr>
        </p:nvSpPr>
        <p:spPr>
          <a:xfrm>
            <a:off x="381000" y="152400"/>
            <a:ext cx="8458200" cy="685800"/>
          </a:xfrm>
        </p:spPr>
        <p:txBody>
          <a:bodyPr/>
          <a:lstStyle/>
          <a:p>
            <a:pPr eaLnBrk="1" hangingPunct="1"/>
            <a:r>
              <a:rPr lang="en-US" dirty="0" smtClean="0"/>
              <a:t>FY 2018 President’s Budget</a:t>
            </a:r>
            <a:br>
              <a:rPr lang="en-US" dirty="0" smtClean="0"/>
            </a:br>
            <a:r>
              <a:rPr lang="en-US" sz="2000" dirty="0" smtClean="0"/>
              <a:t> (in thousands)</a:t>
            </a:r>
          </a:p>
        </p:txBody>
      </p:sp>
      <p:graphicFrame>
        <p:nvGraphicFramePr>
          <p:cNvPr id="14" name="Table Placeholder 13"/>
          <p:cNvGraphicFramePr>
            <a:graphicFrameLocks noGrp="1"/>
          </p:cNvGraphicFramePr>
          <p:nvPr>
            <p:ph type="tbl" idx="1"/>
            <p:extLst>
              <p:ext uri="{D42A27DB-BD31-4B8C-83A1-F6EECF244321}">
                <p14:modId xmlns:p14="http://schemas.microsoft.com/office/powerpoint/2010/main" val="3576327087"/>
              </p:ext>
            </p:extLst>
          </p:nvPr>
        </p:nvGraphicFramePr>
        <p:xfrm>
          <a:off x="126124" y="962186"/>
          <a:ext cx="8858078" cy="4884278"/>
        </p:xfrm>
        <a:graphic>
          <a:graphicData uri="http://schemas.openxmlformats.org/drawingml/2006/table">
            <a:tbl>
              <a:tblPr firstRow="1" bandRow="1">
                <a:tableStyleId>{BDBED569-4797-4DF1-A0F4-6AAB3CD982D8}</a:tableStyleId>
              </a:tblPr>
              <a:tblGrid>
                <a:gridCol w="3941379"/>
                <a:gridCol w="1282263"/>
                <a:gridCol w="1208689"/>
                <a:gridCol w="1213281"/>
                <a:gridCol w="1212466"/>
              </a:tblGrid>
              <a:tr h="687938">
                <a:tc>
                  <a:txBody>
                    <a:bodyPr/>
                    <a:lstStyle/>
                    <a:p>
                      <a:pPr algn="ctr"/>
                      <a:endParaRPr lang="en-US" sz="1400" dirty="0" smtClean="0">
                        <a:solidFill>
                          <a:schemeClr val="bg1"/>
                        </a:solidFill>
                      </a:endParaRPr>
                    </a:p>
                    <a:p>
                      <a:pPr algn="ctr"/>
                      <a:endParaRPr lang="en-US" sz="1400" dirty="0" smtClean="0">
                        <a:solidFill>
                          <a:schemeClr val="bg1"/>
                        </a:solidFill>
                      </a:endParaRPr>
                    </a:p>
                    <a:p>
                      <a:pPr algn="ctr"/>
                      <a:r>
                        <a:rPr lang="en-US" sz="1400" dirty="0" smtClean="0">
                          <a:solidFill>
                            <a:schemeClr val="bg1"/>
                          </a:solidFill>
                        </a:rPr>
                        <a:t>Appropriation</a:t>
                      </a:r>
                      <a:endParaRPr lang="en-US" sz="1400" dirty="0">
                        <a:solidFill>
                          <a:schemeClr val="bg1"/>
                        </a:solidFill>
                      </a:endParaRPr>
                    </a:p>
                  </a:txBody>
                  <a:tcPr/>
                </a:tc>
                <a:tc>
                  <a:txBody>
                    <a:bodyPr/>
                    <a:lstStyle/>
                    <a:p>
                      <a:pPr algn="ctr"/>
                      <a:endParaRPr lang="en-US" sz="900" dirty="0" smtClean="0">
                        <a:solidFill>
                          <a:schemeClr val="bg1"/>
                        </a:solidFill>
                      </a:endParaRPr>
                    </a:p>
                    <a:p>
                      <a:pPr algn="ctr"/>
                      <a:r>
                        <a:rPr lang="en-US" sz="1400" dirty="0" smtClean="0">
                          <a:solidFill>
                            <a:schemeClr val="bg1"/>
                          </a:solidFill>
                        </a:rPr>
                        <a:t>FY 2016 Enacted</a:t>
                      </a:r>
                      <a:r>
                        <a:rPr lang="en-US" sz="1400" baseline="30000" dirty="0" smtClean="0">
                          <a:solidFill>
                            <a:schemeClr val="bg1"/>
                          </a:solidFill>
                        </a:rPr>
                        <a:t>1/</a:t>
                      </a:r>
                      <a:endParaRPr lang="en-US" sz="14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FY 2017</a:t>
                      </a:r>
                      <a:r>
                        <a:rPr lang="en-US" sz="1400" baseline="0" dirty="0" smtClean="0">
                          <a:solidFill>
                            <a:schemeClr val="bg1"/>
                          </a:solidFill>
                        </a:rPr>
                        <a:t> Annualized CR</a:t>
                      </a:r>
                      <a:r>
                        <a:rPr lang="en-US" sz="1400" baseline="30000" dirty="0" smtClean="0">
                          <a:solidFill>
                            <a:schemeClr val="bg1"/>
                          </a:solidFill>
                        </a:rPr>
                        <a:t>2/</a:t>
                      </a:r>
                    </a:p>
                  </a:txBody>
                  <a:tcPr>
                    <a:solidFill>
                      <a:schemeClr val="bg1">
                        <a:lumMod val="65000"/>
                      </a:schemeClr>
                    </a:solidFill>
                  </a:tcPr>
                </a:tc>
                <a:tc>
                  <a:txBody>
                    <a:bodyPr/>
                    <a:lstStyle/>
                    <a:p>
                      <a:pPr algn="ctr"/>
                      <a:endParaRPr lang="en-US" sz="900" dirty="0" smtClean="0">
                        <a:solidFill>
                          <a:schemeClr val="bg1"/>
                        </a:solidFill>
                      </a:endParaRPr>
                    </a:p>
                    <a:p>
                      <a:pPr algn="ctr"/>
                      <a:r>
                        <a:rPr lang="en-US" sz="1400" dirty="0" smtClean="0">
                          <a:solidFill>
                            <a:schemeClr val="bg1"/>
                          </a:solidFill>
                        </a:rPr>
                        <a:t>FY 2017</a:t>
                      </a:r>
                      <a:r>
                        <a:rPr lang="en-US" sz="1400" baseline="0" dirty="0">
                          <a:solidFill>
                            <a:schemeClr val="bg1"/>
                          </a:solidFill>
                        </a:rPr>
                        <a:t> </a:t>
                      </a:r>
                      <a:r>
                        <a:rPr lang="en-US" sz="1400" baseline="0" dirty="0" smtClean="0">
                          <a:solidFill>
                            <a:schemeClr val="bg1"/>
                          </a:solidFill>
                        </a:rPr>
                        <a:t>Enacted</a:t>
                      </a:r>
                      <a:r>
                        <a:rPr lang="en-US" sz="1400" baseline="30000" dirty="0" smtClean="0">
                          <a:solidFill>
                            <a:schemeClr val="bg1"/>
                          </a:solidFill>
                        </a:rPr>
                        <a:t>1/</a:t>
                      </a:r>
                    </a:p>
                  </a:txBody>
                  <a:tcPr/>
                </a:tc>
                <a:tc>
                  <a:txBody>
                    <a:bodyPr/>
                    <a:lstStyle/>
                    <a:p>
                      <a:pPr algn="ctr"/>
                      <a:r>
                        <a:rPr lang="en-US" sz="1400" dirty="0" smtClean="0">
                          <a:solidFill>
                            <a:schemeClr val="bg1"/>
                          </a:solidFill>
                        </a:rPr>
                        <a:t>FY 2018</a:t>
                      </a:r>
                      <a:br>
                        <a:rPr lang="en-US" sz="1400" dirty="0" smtClean="0">
                          <a:solidFill>
                            <a:schemeClr val="bg1"/>
                          </a:solidFill>
                        </a:rPr>
                      </a:br>
                      <a:r>
                        <a:rPr lang="en-US" sz="1400" dirty="0" smtClean="0">
                          <a:solidFill>
                            <a:schemeClr val="bg1"/>
                          </a:solidFill>
                        </a:rPr>
                        <a:t>President’s </a:t>
                      </a:r>
                    </a:p>
                    <a:p>
                      <a:pPr algn="ctr"/>
                      <a:r>
                        <a:rPr lang="en-US" sz="1400" dirty="0" smtClean="0">
                          <a:solidFill>
                            <a:schemeClr val="bg1"/>
                          </a:solidFill>
                        </a:rPr>
                        <a:t>Budget</a:t>
                      </a:r>
                    </a:p>
                  </a:txBody>
                  <a:tcPr/>
                </a:tc>
              </a:tr>
              <a:tr h="361599">
                <a:tc>
                  <a:txBody>
                    <a:bodyPr/>
                    <a:lstStyle/>
                    <a:p>
                      <a:r>
                        <a:rPr lang="en-US" sz="1600" dirty="0" smtClean="0">
                          <a:solidFill>
                            <a:schemeClr val="bg1"/>
                          </a:solidFill>
                        </a:rPr>
                        <a:t>Water</a:t>
                      </a:r>
                      <a:r>
                        <a:rPr lang="en-US" sz="1600" baseline="0" dirty="0" smtClean="0">
                          <a:solidFill>
                            <a:schemeClr val="bg1"/>
                          </a:solidFill>
                        </a:rPr>
                        <a:t> &amp; Related Resources</a:t>
                      </a:r>
                      <a:endParaRPr lang="en-US" sz="1600" b="0" dirty="0">
                        <a:solidFill>
                          <a:schemeClr val="bg1"/>
                        </a:solidFill>
                      </a:endParaRPr>
                    </a:p>
                  </a:txBody>
                  <a:tcPr>
                    <a:noFill/>
                  </a:tcPr>
                </a:tc>
                <a:tc>
                  <a:txBody>
                    <a:bodyPr/>
                    <a:lstStyle/>
                    <a:p>
                      <a:pPr algn="r"/>
                      <a:r>
                        <a:rPr lang="en-US" sz="1800" dirty="0" smtClean="0">
                          <a:solidFill>
                            <a:schemeClr val="bg1"/>
                          </a:solidFill>
                        </a:rPr>
                        <a:t>1,118,972</a:t>
                      </a:r>
                      <a:endParaRPr lang="en-US" sz="1800" dirty="0">
                        <a:solidFill>
                          <a:schemeClr val="bg1"/>
                        </a:solidFill>
                      </a:endParaRPr>
                    </a:p>
                  </a:txBody>
                  <a:tcPr>
                    <a:noFill/>
                  </a:tcPr>
                </a:tc>
                <a:tc>
                  <a:txBody>
                    <a:bodyPr/>
                    <a:lstStyle/>
                    <a:p>
                      <a:pPr algn="r"/>
                      <a:r>
                        <a:rPr lang="en-US" sz="1800" dirty="0" smtClean="0">
                          <a:solidFill>
                            <a:schemeClr val="bg1"/>
                          </a:solidFill>
                        </a:rPr>
                        <a:t>1,116,845</a:t>
                      </a:r>
                      <a:endParaRPr lang="en-US" sz="1800" dirty="0">
                        <a:solidFill>
                          <a:schemeClr val="bg1"/>
                        </a:solidFill>
                      </a:endParaRPr>
                    </a:p>
                  </a:txBody>
                  <a:tcPr>
                    <a:solidFill>
                      <a:schemeClr val="bg1">
                        <a:lumMod val="65000"/>
                      </a:schemeClr>
                    </a:solidFill>
                  </a:tcPr>
                </a:tc>
                <a:tc>
                  <a:txBody>
                    <a:bodyPr/>
                    <a:lstStyle/>
                    <a:p>
                      <a:pPr algn="r"/>
                      <a:r>
                        <a:rPr lang="en-US" sz="1800" dirty="0" smtClean="0">
                          <a:solidFill>
                            <a:schemeClr val="bg1"/>
                          </a:solidFill>
                        </a:rPr>
                        <a:t>1,155,894</a:t>
                      </a:r>
                      <a:endParaRPr lang="en-US" sz="1800" dirty="0">
                        <a:solidFill>
                          <a:schemeClr val="bg1"/>
                        </a:solidFill>
                      </a:endParaRPr>
                    </a:p>
                  </a:txBody>
                  <a:tcPr>
                    <a:noFill/>
                  </a:tcPr>
                </a:tc>
                <a:tc>
                  <a:txBody>
                    <a:bodyPr/>
                    <a:lstStyle/>
                    <a:p>
                      <a:pPr algn="r"/>
                      <a:r>
                        <a:rPr lang="en-US" sz="1800" dirty="0" smtClean="0">
                          <a:solidFill>
                            <a:schemeClr val="bg1"/>
                          </a:solidFill>
                        </a:rPr>
                        <a:t>960,017</a:t>
                      </a:r>
                      <a:endParaRPr lang="en-US" sz="1800" dirty="0">
                        <a:solidFill>
                          <a:schemeClr val="bg1"/>
                        </a:solidFill>
                      </a:endParaRPr>
                    </a:p>
                  </a:txBody>
                  <a:tcPr>
                    <a:noFill/>
                  </a:tcPr>
                </a:tc>
              </a:tr>
              <a:tr h="361599">
                <a:tc>
                  <a:txBody>
                    <a:bodyPr/>
                    <a:lstStyle/>
                    <a:p>
                      <a:r>
                        <a:rPr lang="en-US" sz="1600" dirty="0" smtClean="0">
                          <a:solidFill>
                            <a:schemeClr val="bg1"/>
                          </a:solidFill>
                        </a:rPr>
                        <a:t>San Joaquin</a:t>
                      </a:r>
                      <a:r>
                        <a:rPr lang="en-US" sz="1600" baseline="0" dirty="0" smtClean="0">
                          <a:solidFill>
                            <a:schemeClr val="bg1"/>
                          </a:solidFill>
                        </a:rPr>
                        <a:t> River Restoration Fund </a:t>
                      </a:r>
                      <a:endParaRPr lang="en-US" sz="1600" dirty="0">
                        <a:solidFill>
                          <a:schemeClr val="bg1"/>
                        </a:solidFill>
                      </a:endParaRPr>
                    </a:p>
                  </a:txBody>
                  <a:tcPr/>
                </a:tc>
                <a:tc>
                  <a:txBody>
                    <a:bodyPr/>
                    <a:lstStyle/>
                    <a:p>
                      <a:pPr algn="r"/>
                      <a:r>
                        <a:rPr lang="en-US" sz="1800" dirty="0" smtClean="0">
                          <a:solidFill>
                            <a:schemeClr val="bg1"/>
                          </a:solidFill>
                        </a:rPr>
                        <a:t>[35,000]</a:t>
                      </a:r>
                      <a:endParaRPr lang="en-US" sz="1800" dirty="0">
                        <a:solidFill>
                          <a:schemeClr val="bg1"/>
                        </a:solidFill>
                      </a:endParaRPr>
                    </a:p>
                  </a:txBody>
                  <a:tcPr/>
                </a:tc>
                <a:tc>
                  <a:txBody>
                    <a:bodyPr/>
                    <a:lstStyle/>
                    <a:p>
                      <a:pPr algn="r"/>
                      <a:r>
                        <a:rPr lang="en-US" sz="1800" dirty="0" smtClean="0">
                          <a:solidFill>
                            <a:schemeClr val="bg1"/>
                          </a:solidFill>
                        </a:rPr>
                        <a:t>[34,933]</a:t>
                      </a:r>
                      <a:endParaRPr lang="en-US" sz="1800" dirty="0">
                        <a:solidFill>
                          <a:schemeClr val="bg1"/>
                        </a:solidFill>
                      </a:endParaRPr>
                    </a:p>
                  </a:txBody>
                  <a:tcPr>
                    <a:solidFill>
                      <a:schemeClr val="bg1">
                        <a:lumMod val="65000"/>
                      </a:schemeClr>
                    </a:solidFill>
                  </a:tcPr>
                </a:tc>
                <a:tc>
                  <a:txBody>
                    <a:bodyPr/>
                    <a:lstStyle/>
                    <a:p>
                      <a:pPr algn="r"/>
                      <a:r>
                        <a:rPr lang="en-US" sz="1800" dirty="0" smtClean="0">
                          <a:solidFill>
                            <a:schemeClr val="bg1"/>
                          </a:solidFill>
                        </a:rPr>
                        <a:t>[36,000]</a:t>
                      </a:r>
                      <a:endParaRPr lang="en-US" sz="1800" dirty="0">
                        <a:solidFill>
                          <a:schemeClr val="bg1"/>
                        </a:solidFill>
                      </a:endParaRPr>
                    </a:p>
                  </a:txBody>
                  <a:tcPr/>
                </a:tc>
                <a:tc>
                  <a:txBody>
                    <a:bodyPr/>
                    <a:lstStyle/>
                    <a:p>
                      <a:pPr algn="r"/>
                      <a:r>
                        <a:rPr lang="en-US" sz="1800" dirty="0" smtClean="0">
                          <a:solidFill>
                            <a:schemeClr val="bg1"/>
                          </a:solidFill>
                        </a:rPr>
                        <a:t>[34,000]</a:t>
                      </a:r>
                      <a:endParaRPr lang="en-US" sz="1800" dirty="0">
                        <a:solidFill>
                          <a:schemeClr val="bg1"/>
                        </a:solidFill>
                      </a:endParaRPr>
                    </a:p>
                  </a:txBody>
                  <a:tcPr/>
                </a:tc>
              </a:tr>
              <a:tr h="361599">
                <a:tc>
                  <a:txBody>
                    <a:bodyPr/>
                    <a:lstStyle/>
                    <a:p>
                      <a:r>
                        <a:rPr lang="en-US" sz="1600" dirty="0" smtClean="0">
                          <a:solidFill>
                            <a:schemeClr val="bg1"/>
                          </a:solidFill>
                        </a:rPr>
                        <a:t>Indian Water Rights Settlements</a:t>
                      </a:r>
                      <a:endParaRPr lang="en-US" sz="1600" dirty="0">
                        <a:solidFill>
                          <a:schemeClr val="bg1"/>
                        </a:solidFill>
                      </a:endParaRPr>
                    </a:p>
                  </a:txBody>
                  <a:tcPr>
                    <a:noFill/>
                  </a:tcPr>
                </a:tc>
                <a:tc>
                  <a:txBody>
                    <a:bodyPr/>
                    <a:lstStyle/>
                    <a:p>
                      <a:pPr algn="r"/>
                      <a:r>
                        <a:rPr lang="en-US" sz="1800" dirty="0" smtClean="0">
                          <a:solidFill>
                            <a:schemeClr val="bg1"/>
                          </a:solidFill>
                        </a:rPr>
                        <a:t>[112,483]</a:t>
                      </a:r>
                      <a:endParaRPr lang="en-US" sz="1800" dirty="0">
                        <a:solidFill>
                          <a:schemeClr val="bg1"/>
                        </a:solidFill>
                      </a:endParaRPr>
                    </a:p>
                  </a:txBody>
                  <a:tcPr>
                    <a:noFill/>
                  </a:tcPr>
                </a:tc>
                <a:tc>
                  <a:txBody>
                    <a:bodyPr/>
                    <a:lstStyle/>
                    <a:p>
                      <a:pPr algn="r"/>
                      <a:r>
                        <a:rPr lang="en-US" sz="1800" dirty="0" smtClean="0">
                          <a:solidFill>
                            <a:schemeClr val="bg1"/>
                          </a:solidFill>
                        </a:rPr>
                        <a:t>[112,269]</a:t>
                      </a:r>
                      <a:endParaRPr lang="en-US" sz="1800" dirty="0">
                        <a:solidFill>
                          <a:schemeClr val="bg1"/>
                        </a:solidFill>
                      </a:endParaRPr>
                    </a:p>
                  </a:txBody>
                  <a:tcPr>
                    <a:solidFill>
                      <a:schemeClr val="bg1">
                        <a:lumMod val="65000"/>
                      </a:schemeClr>
                    </a:solidFill>
                  </a:tcPr>
                </a:tc>
                <a:tc>
                  <a:txBody>
                    <a:bodyPr/>
                    <a:lstStyle/>
                    <a:p>
                      <a:pPr algn="r"/>
                      <a:r>
                        <a:rPr lang="en-US" sz="1800" dirty="0" smtClean="0">
                          <a:solidFill>
                            <a:schemeClr val="bg1"/>
                          </a:solidFill>
                        </a:rPr>
                        <a:t>[106,151]</a:t>
                      </a:r>
                      <a:endParaRPr lang="en-US" sz="1800" dirty="0">
                        <a:solidFill>
                          <a:schemeClr val="bg1"/>
                        </a:solidFill>
                      </a:endParaRPr>
                    </a:p>
                  </a:txBody>
                  <a:tcPr>
                    <a:noFill/>
                  </a:tcPr>
                </a:tc>
                <a:tc>
                  <a:txBody>
                    <a:bodyPr/>
                    <a:lstStyle/>
                    <a:p>
                      <a:pPr algn="r"/>
                      <a:r>
                        <a:rPr lang="en-US" sz="1800" dirty="0" smtClean="0">
                          <a:solidFill>
                            <a:schemeClr val="bg1"/>
                          </a:solidFill>
                        </a:rPr>
                        <a:t>[98,569]</a:t>
                      </a:r>
                      <a:endParaRPr lang="en-US" sz="1800" dirty="0">
                        <a:solidFill>
                          <a:schemeClr val="bg1"/>
                        </a:solidFill>
                      </a:endParaRPr>
                    </a:p>
                  </a:txBody>
                  <a:tcPr>
                    <a:noFill/>
                  </a:tcPr>
                </a:tc>
              </a:tr>
              <a:tr h="361599">
                <a:tc>
                  <a:txBody>
                    <a:bodyPr/>
                    <a:lstStyle/>
                    <a:p>
                      <a:pPr algn="l"/>
                      <a:r>
                        <a:rPr lang="en-US" sz="1600" b="1" dirty="0" smtClean="0">
                          <a:solidFill>
                            <a:schemeClr val="tx1"/>
                          </a:solidFill>
                        </a:rPr>
                        <a:t>     Subtotal:</a:t>
                      </a:r>
                      <a:endParaRPr lang="en-US" sz="1600" b="1" dirty="0">
                        <a:solidFill>
                          <a:schemeClr val="tx1"/>
                        </a:solidFill>
                      </a:endParaRPr>
                    </a:p>
                  </a:txBody>
                  <a:tcPr/>
                </a:tc>
                <a:tc>
                  <a:txBody>
                    <a:bodyPr/>
                    <a:lstStyle/>
                    <a:p>
                      <a:pPr algn="r"/>
                      <a:r>
                        <a:rPr lang="en-US" sz="1800" b="1" dirty="0" smtClean="0">
                          <a:solidFill>
                            <a:schemeClr val="tx1"/>
                          </a:solidFill>
                        </a:rPr>
                        <a:t>1,118,972</a:t>
                      </a:r>
                      <a:endParaRPr lang="en-US" sz="1800" b="1" dirty="0">
                        <a:solidFill>
                          <a:schemeClr val="tx1"/>
                        </a:solidFill>
                      </a:endParaRPr>
                    </a:p>
                  </a:txBody>
                  <a:tcPr/>
                </a:tc>
                <a:tc>
                  <a:txBody>
                    <a:bodyPr/>
                    <a:lstStyle/>
                    <a:p>
                      <a:pPr algn="r"/>
                      <a:r>
                        <a:rPr lang="en-US" sz="1800" b="1" dirty="0" smtClean="0">
                          <a:solidFill>
                            <a:schemeClr val="tx1"/>
                          </a:solidFill>
                        </a:rPr>
                        <a:t>1,116,845</a:t>
                      </a:r>
                      <a:endParaRPr lang="en-US" sz="1800" b="1" dirty="0">
                        <a:solidFill>
                          <a:schemeClr val="tx1"/>
                        </a:solidFill>
                      </a:endParaRPr>
                    </a:p>
                  </a:txBody>
                  <a:tcPr>
                    <a:solidFill>
                      <a:schemeClr val="bg1">
                        <a:lumMod val="65000"/>
                      </a:schemeClr>
                    </a:solidFill>
                  </a:tcPr>
                </a:tc>
                <a:tc>
                  <a:txBody>
                    <a:bodyPr/>
                    <a:lstStyle/>
                    <a:p>
                      <a:pPr algn="r"/>
                      <a:r>
                        <a:rPr lang="en-US" sz="1800" b="1" dirty="0" smtClean="0">
                          <a:solidFill>
                            <a:schemeClr val="tx1"/>
                          </a:solidFill>
                        </a:rPr>
                        <a:t>1,155,894</a:t>
                      </a:r>
                      <a:endParaRPr lang="en-US" sz="1800" b="1" dirty="0">
                        <a:solidFill>
                          <a:schemeClr val="tx1"/>
                        </a:solidFill>
                      </a:endParaRPr>
                    </a:p>
                  </a:txBody>
                  <a:tcPr/>
                </a:tc>
                <a:tc>
                  <a:txBody>
                    <a:bodyPr/>
                    <a:lstStyle/>
                    <a:p>
                      <a:pPr algn="r"/>
                      <a:r>
                        <a:rPr lang="en-US" sz="1800" b="1" dirty="0" smtClean="0">
                          <a:solidFill>
                            <a:schemeClr val="tx1"/>
                          </a:solidFill>
                        </a:rPr>
                        <a:t>960,017</a:t>
                      </a:r>
                      <a:endParaRPr lang="en-US" sz="1800" b="1" dirty="0">
                        <a:solidFill>
                          <a:schemeClr val="tx1"/>
                        </a:solidFill>
                      </a:endParaRPr>
                    </a:p>
                  </a:txBody>
                  <a:tcPr/>
                </a:tc>
              </a:tr>
              <a:tr h="361599">
                <a:tc>
                  <a:txBody>
                    <a:bodyPr/>
                    <a:lstStyle/>
                    <a:p>
                      <a:r>
                        <a:rPr lang="en-US" sz="1600" dirty="0" smtClean="0">
                          <a:solidFill>
                            <a:schemeClr val="bg1"/>
                          </a:solidFill>
                        </a:rPr>
                        <a:t>Policy and Administration</a:t>
                      </a:r>
                      <a:endParaRPr lang="en-US" sz="1600" dirty="0">
                        <a:solidFill>
                          <a:schemeClr val="bg1"/>
                        </a:solidFill>
                      </a:endParaRPr>
                    </a:p>
                  </a:txBody>
                  <a:tcPr>
                    <a:noFill/>
                  </a:tcPr>
                </a:tc>
                <a:tc>
                  <a:txBody>
                    <a:bodyPr/>
                    <a:lstStyle/>
                    <a:p>
                      <a:pPr algn="r"/>
                      <a:r>
                        <a:rPr lang="en-US" sz="1800" dirty="0" smtClean="0">
                          <a:solidFill>
                            <a:schemeClr val="bg1"/>
                          </a:solidFill>
                        </a:rPr>
                        <a:t>59,500</a:t>
                      </a:r>
                      <a:endParaRPr lang="en-US" sz="1800" dirty="0">
                        <a:solidFill>
                          <a:schemeClr val="bg1"/>
                        </a:solidFill>
                      </a:endParaRPr>
                    </a:p>
                  </a:txBody>
                  <a:tcPr>
                    <a:noFill/>
                  </a:tcPr>
                </a:tc>
                <a:tc>
                  <a:txBody>
                    <a:bodyPr/>
                    <a:lstStyle/>
                    <a:p>
                      <a:pPr algn="r"/>
                      <a:r>
                        <a:rPr lang="en-US" sz="1800" dirty="0" smtClean="0">
                          <a:solidFill>
                            <a:schemeClr val="bg1"/>
                          </a:solidFill>
                        </a:rPr>
                        <a:t>59,387</a:t>
                      </a:r>
                      <a:endParaRPr lang="en-US" sz="1800" dirty="0">
                        <a:solidFill>
                          <a:schemeClr val="bg1"/>
                        </a:solidFill>
                      </a:endParaRPr>
                    </a:p>
                  </a:txBody>
                  <a:tcPr>
                    <a:solidFill>
                      <a:schemeClr val="bg1">
                        <a:lumMod val="65000"/>
                      </a:schemeClr>
                    </a:solidFill>
                  </a:tcPr>
                </a:tc>
                <a:tc>
                  <a:txBody>
                    <a:bodyPr/>
                    <a:lstStyle/>
                    <a:p>
                      <a:pPr algn="r"/>
                      <a:r>
                        <a:rPr lang="en-US" sz="1800" dirty="0" smtClean="0">
                          <a:solidFill>
                            <a:schemeClr val="bg1"/>
                          </a:solidFill>
                        </a:rPr>
                        <a:t>59,000</a:t>
                      </a:r>
                      <a:endParaRPr lang="en-US" sz="1800" dirty="0">
                        <a:solidFill>
                          <a:schemeClr val="bg1"/>
                        </a:solidFill>
                      </a:endParaRPr>
                    </a:p>
                  </a:txBody>
                  <a:tcPr>
                    <a:noFill/>
                  </a:tcPr>
                </a:tc>
                <a:tc>
                  <a:txBody>
                    <a:bodyPr/>
                    <a:lstStyle/>
                    <a:p>
                      <a:pPr algn="r"/>
                      <a:r>
                        <a:rPr lang="en-US" sz="1800" dirty="0" smtClean="0">
                          <a:solidFill>
                            <a:schemeClr val="bg1"/>
                          </a:solidFill>
                        </a:rPr>
                        <a:t>59,000</a:t>
                      </a:r>
                      <a:endParaRPr lang="en-US" sz="1800" dirty="0">
                        <a:solidFill>
                          <a:schemeClr val="bg1"/>
                        </a:solidFill>
                      </a:endParaRPr>
                    </a:p>
                  </a:txBody>
                  <a:tcPr>
                    <a:noFill/>
                  </a:tcPr>
                </a:tc>
              </a:tr>
              <a:tr h="361599">
                <a:tc>
                  <a:txBody>
                    <a:bodyPr/>
                    <a:lstStyle/>
                    <a:p>
                      <a:r>
                        <a:rPr lang="en-US" sz="1600" kern="1200" dirty="0" smtClean="0">
                          <a:solidFill>
                            <a:schemeClr val="bg1"/>
                          </a:solidFill>
                          <a:latin typeface="+mn-lt"/>
                          <a:ea typeface="+mn-ea"/>
                          <a:cs typeface="+mn-cs"/>
                        </a:rPr>
                        <a:t>California Bay-Delta</a:t>
                      </a:r>
                      <a:endParaRPr lang="en-US" sz="1600" kern="1200" dirty="0">
                        <a:solidFill>
                          <a:schemeClr val="bg1"/>
                        </a:solidFill>
                        <a:latin typeface="+mn-lt"/>
                        <a:ea typeface="+mn-ea"/>
                        <a:cs typeface="+mn-cs"/>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bg1"/>
                          </a:solidFill>
                          <a:latin typeface="+mn-lt"/>
                          <a:ea typeface="+mn-ea"/>
                          <a:cs typeface="+mn-cs"/>
                        </a:rPr>
                        <a:t>37,000</a:t>
                      </a:r>
                    </a:p>
                  </a:txBody>
                  <a:tcPr/>
                </a:tc>
                <a:tc>
                  <a:txBody>
                    <a:bodyPr/>
                    <a:lstStyle/>
                    <a:p>
                      <a:pPr algn="r"/>
                      <a:r>
                        <a:rPr lang="en-US" sz="1600" kern="1200" dirty="0" smtClean="0">
                          <a:solidFill>
                            <a:schemeClr val="bg1"/>
                          </a:solidFill>
                          <a:latin typeface="+mn-lt"/>
                          <a:ea typeface="+mn-ea"/>
                          <a:cs typeface="+mn-cs"/>
                        </a:rPr>
                        <a:t>36,933</a:t>
                      </a:r>
                      <a:endParaRPr lang="en-US" sz="1600" kern="1200" dirty="0">
                        <a:solidFill>
                          <a:schemeClr val="bg1"/>
                        </a:solidFill>
                        <a:latin typeface="+mn-lt"/>
                        <a:ea typeface="+mn-ea"/>
                        <a:cs typeface="+mn-cs"/>
                      </a:endParaRPr>
                    </a:p>
                  </a:txBody>
                  <a:tcPr>
                    <a:solidFill>
                      <a:schemeClr val="bg1">
                        <a:lumMod val="65000"/>
                      </a:schemeClr>
                    </a:solidFill>
                  </a:tcPr>
                </a:tc>
                <a:tc>
                  <a:txBody>
                    <a:bodyPr/>
                    <a:lstStyle/>
                    <a:p>
                      <a:pPr algn="r"/>
                      <a:r>
                        <a:rPr lang="en-US" sz="1600" kern="1200" dirty="0" smtClean="0">
                          <a:solidFill>
                            <a:schemeClr val="bg1"/>
                          </a:solidFill>
                          <a:latin typeface="+mn-lt"/>
                          <a:ea typeface="+mn-ea"/>
                          <a:cs typeface="+mn-cs"/>
                        </a:rPr>
                        <a:t>36,000</a:t>
                      </a:r>
                      <a:endParaRPr lang="en-US" sz="1600" kern="1200" dirty="0">
                        <a:solidFill>
                          <a:schemeClr val="bg1"/>
                        </a:solidFill>
                        <a:latin typeface="+mn-lt"/>
                        <a:ea typeface="+mn-ea"/>
                        <a:cs typeface="+mn-cs"/>
                      </a:endParaRPr>
                    </a:p>
                  </a:txBody>
                  <a:tcPr/>
                </a:tc>
                <a:tc>
                  <a:txBody>
                    <a:bodyPr/>
                    <a:lstStyle/>
                    <a:p>
                      <a:pPr algn="r"/>
                      <a:r>
                        <a:rPr lang="en-US" sz="1600" kern="1200" dirty="0" smtClean="0">
                          <a:solidFill>
                            <a:schemeClr val="bg1"/>
                          </a:solidFill>
                          <a:latin typeface="+mn-lt"/>
                          <a:ea typeface="+mn-ea"/>
                          <a:cs typeface="+mn-cs"/>
                        </a:rPr>
                        <a:t>37,000</a:t>
                      </a:r>
                      <a:endParaRPr lang="en-US" sz="1600" kern="1200" dirty="0">
                        <a:solidFill>
                          <a:schemeClr val="bg1"/>
                        </a:solidFill>
                        <a:latin typeface="+mn-lt"/>
                        <a:ea typeface="+mn-ea"/>
                        <a:cs typeface="+mn-cs"/>
                      </a:endParaRPr>
                    </a:p>
                  </a:txBody>
                  <a:tcPr/>
                </a:tc>
              </a:tr>
              <a:tr h="572532">
                <a:tc>
                  <a:txBody>
                    <a:bodyPr/>
                    <a:lstStyle/>
                    <a:p>
                      <a:r>
                        <a:rPr lang="en-US" sz="1600" b="0" dirty="0" smtClean="0">
                          <a:solidFill>
                            <a:schemeClr val="bg1"/>
                          </a:solidFill>
                        </a:rPr>
                        <a:t>Central</a:t>
                      </a:r>
                      <a:r>
                        <a:rPr lang="en-US" sz="1600" b="0" baseline="0" dirty="0" smtClean="0">
                          <a:solidFill>
                            <a:schemeClr val="bg1"/>
                          </a:solidFill>
                        </a:rPr>
                        <a:t> Valley Project Restoration Fund</a:t>
                      </a:r>
                      <a:endParaRPr lang="en-US" sz="1600" b="0" dirty="0">
                        <a:solidFill>
                          <a:schemeClr val="bg1"/>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0" i="0" dirty="0" smtClean="0">
                          <a:solidFill>
                            <a:schemeClr val="bg1"/>
                          </a:solidFill>
                        </a:rPr>
                        <a:t>49,528</a:t>
                      </a:r>
                    </a:p>
                  </a:txBody>
                  <a:tcPr/>
                </a:tc>
                <a:tc>
                  <a:txBody>
                    <a:bodyPr/>
                    <a:lstStyle/>
                    <a:p>
                      <a:pPr algn="r"/>
                      <a:r>
                        <a:rPr lang="en-US" sz="1800" b="0" i="0" dirty="0" smtClean="0">
                          <a:solidFill>
                            <a:schemeClr val="bg1"/>
                          </a:solidFill>
                        </a:rPr>
                        <a:t>49,434</a:t>
                      </a:r>
                      <a:endParaRPr lang="en-US" sz="1800" b="0" i="0" dirty="0">
                        <a:solidFill>
                          <a:schemeClr val="bg1"/>
                        </a:solidFill>
                      </a:endParaRPr>
                    </a:p>
                  </a:txBody>
                  <a:tcPr>
                    <a:solidFill>
                      <a:schemeClr val="bg1">
                        <a:lumMod val="65000"/>
                      </a:schemeClr>
                    </a:solidFill>
                  </a:tcPr>
                </a:tc>
                <a:tc>
                  <a:txBody>
                    <a:bodyPr/>
                    <a:lstStyle/>
                    <a:p>
                      <a:pPr algn="r"/>
                      <a:r>
                        <a:rPr lang="en-US" sz="1800" b="0" i="0" dirty="0" smtClean="0">
                          <a:solidFill>
                            <a:schemeClr val="bg1"/>
                          </a:solidFill>
                        </a:rPr>
                        <a:t>55,606</a:t>
                      </a:r>
                      <a:endParaRPr lang="en-US" sz="1800" b="0" i="0" dirty="0">
                        <a:solidFill>
                          <a:schemeClr val="bg1"/>
                        </a:solidFill>
                      </a:endParaRPr>
                    </a:p>
                  </a:txBody>
                  <a:tcPr/>
                </a:tc>
                <a:tc>
                  <a:txBody>
                    <a:bodyPr/>
                    <a:lstStyle/>
                    <a:p>
                      <a:pPr algn="r"/>
                      <a:r>
                        <a:rPr lang="en-US" sz="1800" b="0" i="0" dirty="0" smtClean="0">
                          <a:solidFill>
                            <a:schemeClr val="bg1"/>
                          </a:solidFill>
                        </a:rPr>
                        <a:t>41,376</a:t>
                      </a:r>
                      <a:endParaRPr lang="en-US" sz="1800" b="0" i="0" dirty="0">
                        <a:solidFill>
                          <a:schemeClr val="bg1"/>
                        </a:solidFill>
                      </a:endParaRPr>
                    </a:p>
                  </a:txBody>
                  <a:tcPr/>
                </a:tc>
              </a:tr>
              <a:tr h="632798">
                <a:tc>
                  <a:txBody>
                    <a:bodyPr/>
                    <a:lstStyle/>
                    <a:p>
                      <a:pPr algn="l"/>
                      <a:r>
                        <a:rPr lang="en-US" sz="1800" b="1" dirty="0" smtClean="0">
                          <a:solidFill>
                            <a:schemeClr val="tx1"/>
                          </a:solidFill>
                        </a:rPr>
                        <a:t>   Total:</a:t>
                      </a:r>
                      <a:r>
                        <a:rPr lang="en-US" sz="1800" b="1" baseline="0" dirty="0" smtClean="0">
                          <a:solidFill>
                            <a:schemeClr val="tx1"/>
                          </a:solidFill>
                        </a:rPr>
                        <a:t> Gross Current Authority</a:t>
                      </a:r>
                      <a:endParaRPr lang="en-US" sz="1800" b="1" dirty="0">
                        <a:solidFill>
                          <a:schemeClr val="tx1"/>
                        </a:solidFill>
                      </a:endParaRPr>
                    </a:p>
                  </a:txBody>
                  <a:tcPr/>
                </a:tc>
                <a:tc>
                  <a:txBody>
                    <a:bodyPr/>
                    <a:lstStyle/>
                    <a:p>
                      <a:pPr algn="r"/>
                      <a:r>
                        <a:rPr lang="en-US" sz="1800" b="1" dirty="0" smtClean="0">
                          <a:solidFill>
                            <a:schemeClr val="tx1"/>
                          </a:solidFill>
                        </a:rPr>
                        <a:t>1,265,000</a:t>
                      </a:r>
                      <a:endParaRPr lang="en-US" sz="1800" b="1" dirty="0">
                        <a:solidFill>
                          <a:schemeClr val="tx1"/>
                        </a:solidFill>
                      </a:endParaRPr>
                    </a:p>
                  </a:txBody>
                  <a:tcPr/>
                </a:tc>
                <a:tc>
                  <a:txBody>
                    <a:bodyPr/>
                    <a:lstStyle/>
                    <a:p>
                      <a:pPr algn="r"/>
                      <a:r>
                        <a:rPr lang="en-US" sz="1800" b="1" dirty="0" smtClean="0">
                          <a:solidFill>
                            <a:schemeClr val="tx1"/>
                          </a:solidFill>
                        </a:rPr>
                        <a:t>1,262,596</a:t>
                      </a:r>
                      <a:endParaRPr lang="en-US" sz="1800" b="1" dirty="0">
                        <a:solidFill>
                          <a:schemeClr val="tx1"/>
                        </a:solidFill>
                      </a:endParaRPr>
                    </a:p>
                  </a:txBody>
                  <a:tcPr>
                    <a:solidFill>
                      <a:schemeClr val="bg1">
                        <a:lumMod val="65000"/>
                      </a:schemeClr>
                    </a:solidFill>
                  </a:tcPr>
                </a:tc>
                <a:tc>
                  <a:txBody>
                    <a:bodyPr/>
                    <a:lstStyle/>
                    <a:p>
                      <a:pPr algn="r"/>
                      <a:r>
                        <a:rPr lang="en-US" sz="1800" b="1" dirty="0" smtClean="0">
                          <a:solidFill>
                            <a:schemeClr val="tx1"/>
                          </a:solidFill>
                        </a:rPr>
                        <a:t>1,306,500</a:t>
                      </a:r>
                      <a:endParaRPr lang="en-US" sz="1800" b="1" dirty="0">
                        <a:solidFill>
                          <a:schemeClr val="tx1"/>
                        </a:solidFill>
                      </a:endParaRPr>
                    </a:p>
                  </a:txBody>
                  <a:tcPr/>
                </a:tc>
                <a:tc>
                  <a:txBody>
                    <a:bodyPr/>
                    <a:lstStyle/>
                    <a:p>
                      <a:pPr algn="r"/>
                      <a:r>
                        <a:rPr lang="en-US" sz="1800" b="1" dirty="0" smtClean="0">
                          <a:solidFill>
                            <a:schemeClr val="tx1"/>
                          </a:solidFill>
                        </a:rPr>
                        <a:t>1,097,393</a:t>
                      </a:r>
                      <a:endParaRPr lang="en-US" sz="1800" b="1" dirty="0">
                        <a:solidFill>
                          <a:schemeClr val="tx1"/>
                        </a:solidFill>
                      </a:endParaRPr>
                    </a:p>
                  </a:txBody>
                  <a:tcPr/>
                </a:tc>
              </a:tr>
              <a:tr h="361599">
                <a:tc>
                  <a:txBody>
                    <a:bodyPr/>
                    <a:lstStyle/>
                    <a:p>
                      <a:pPr marL="0" algn="r" defTabSz="914400" rtl="0" eaLnBrk="1" latinLnBrk="0" hangingPunct="1"/>
                      <a:r>
                        <a:rPr lang="en-US" sz="1800" b="0" i="0" kern="1200" dirty="0" smtClean="0">
                          <a:solidFill>
                            <a:schemeClr val="bg1"/>
                          </a:solidFill>
                          <a:latin typeface="+mn-lt"/>
                          <a:ea typeface="+mn-ea"/>
                          <a:cs typeface="+mn-cs"/>
                        </a:rPr>
                        <a:t>CVP Restoration Fund Offset</a:t>
                      </a:r>
                      <a:endParaRPr lang="en-US" sz="1800" b="0" i="0" kern="1200" dirty="0">
                        <a:solidFill>
                          <a:schemeClr val="bg1"/>
                        </a:solidFill>
                        <a:latin typeface="+mn-lt"/>
                        <a:ea typeface="+mn-ea"/>
                        <a:cs typeface="+mn-cs"/>
                      </a:endParaRPr>
                    </a:p>
                  </a:txBody>
                  <a:tcPr>
                    <a:noFill/>
                  </a:tcPr>
                </a:tc>
                <a:tc>
                  <a:txBody>
                    <a:bodyPr/>
                    <a:lstStyle/>
                    <a:p>
                      <a:pPr marL="0" algn="r" defTabSz="914400" rtl="0" eaLnBrk="1" latinLnBrk="0" hangingPunct="1"/>
                      <a:r>
                        <a:rPr lang="en-US" sz="1800" b="0" i="0" kern="1200" dirty="0" smtClean="0">
                          <a:solidFill>
                            <a:schemeClr val="bg1"/>
                          </a:solidFill>
                          <a:latin typeface="+mn-lt"/>
                          <a:ea typeface="+mn-ea"/>
                          <a:cs typeface="+mn-cs"/>
                        </a:rPr>
                        <a:t>(49,528)</a:t>
                      </a:r>
                      <a:endParaRPr lang="en-US" sz="1800" b="0" i="0" kern="1200" dirty="0">
                        <a:solidFill>
                          <a:schemeClr val="bg1"/>
                        </a:solidFill>
                        <a:latin typeface="+mn-lt"/>
                        <a:ea typeface="+mn-ea"/>
                        <a:cs typeface="+mn-cs"/>
                      </a:endParaRPr>
                    </a:p>
                  </a:txBody>
                  <a:tcPr>
                    <a:noFill/>
                  </a:tcPr>
                </a:tc>
                <a:tc>
                  <a:txBody>
                    <a:bodyPr/>
                    <a:lstStyle/>
                    <a:p>
                      <a:pPr marL="0" algn="r" defTabSz="914400" rtl="0" eaLnBrk="1" latinLnBrk="0" hangingPunct="1"/>
                      <a:r>
                        <a:rPr lang="en-US" sz="1800" b="0" i="0" kern="1200" dirty="0" smtClean="0">
                          <a:solidFill>
                            <a:schemeClr val="bg1"/>
                          </a:solidFill>
                          <a:latin typeface="+mn-lt"/>
                          <a:ea typeface="+mn-ea"/>
                          <a:cs typeface="+mn-cs"/>
                        </a:rPr>
                        <a:t>(49,434)</a:t>
                      </a:r>
                      <a:endParaRPr lang="en-US" sz="1800" b="0" i="0" kern="1200" dirty="0">
                        <a:solidFill>
                          <a:schemeClr val="bg1"/>
                        </a:solidFill>
                        <a:latin typeface="+mn-lt"/>
                        <a:ea typeface="+mn-ea"/>
                        <a:cs typeface="+mn-cs"/>
                      </a:endParaRPr>
                    </a:p>
                  </a:txBody>
                  <a:tcPr>
                    <a:solidFill>
                      <a:schemeClr val="bg1">
                        <a:lumMod val="65000"/>
                      </a:schemeClr>
                    </a:solidFill>
                  </a:tcPr>
                </a:tc>
                <a:tc>
                  <a:txBody>
                    <a:bodyPr/>
                    <a:lstStyle/>
                    <a:p>
                      <a:pPr marL="0" algn="r" defTabSz="914400" rtl="0" eaLnBrk="1" latinLnBrk="0" hangingPunct="1"/>
                      <a:r>
                        <a:rPr lang="en-US" sz="1800" b="0" i="0" kern="1200" dirty="0" smtClean="0">
                          <a:solidFill>
                            <a:schemeClr val="bg1"/>
                          </a:solidFill>
                          <a:latin typeface="+mn-lt"/>
                          <a:ea typeface="+mn-ea"/>
                          <a:cs typeface="+mn-cs"/>
                        </a:rPr>
                        <a:t>(55,606)</a:t>
                      </a:r>
                      <a:endParaRPr lang="en-US" sz="1800" b="0" i="0" kern="1200" dirty="0">
                        <a:solidFill>
                          <a:schemeClr val="bg1"/>
                        </a:solidFill>
                        <a:latin typeface="+mn-lt"/>
                        <a:ea typeface="+mn-ea"/>
                        <a:cs typeface="+mn-cs"/>
                      </a:endParaRPr>
                    </a:p>
                  </a:txBody>
                  <a:tcPr>
                    <a:noFill/>
                  </a:tcPr>
                </a:tc>
                <a:tc>
                  <a:txBody>
                    <a:bodyPr/>
                    <a:lstStyle/>
                    <a:p>
                      <a:pPr marL="0" algn="r" defTabSz="914400" rtl="0" eaLnBrk="1" latinLnBrk="0" hangingPunct="1"/>
                      <a:r>
                        <a:rPr lang="en-US" sz="1800" b="0" i="0" kern="1200" dirty="0" smtClean="0">
                          <a:solidFill>
                            <a:schemeClr val="bg1"/>
                          </a:solidFill>
                          <a:latin typeface="+mn-lt"/>
                          <a:ea typeface="+mn-ea"/>
                          <a:cs typeface="+mn-cs"/>
                        </a:rPr>
                        <a:t>(41,376)</a:t>
                      </a:r>
                      <a:endParaRPr lang="en-US" sz="1800" b="0" i="0" kern="1200" dirty="0">
                        <a:solidFill>
                          <a:schemeClr val="bg1"/>
                        </a:solidFill>
                        <a:latin typeface="+mn-lt"/>
                        <a:ea typeface="+mn-ea"/>
                        <a:cs typeface="+mn-cs"/>
                      </a:endParaRPr>
                    </a:p>
                  </a:txBody>
                  <a:tcPr>
                    <a:noFill/>
                  </a:tcPr>
                </a:tc>
              </a:tr>
              <a:tr h="391269">
                <a:tc>
                  <a:txBody>
                    <a:bodyPr/>
                    <a:lstStyle/>
                    <a:p>
                      <a:r>
                        <a:rPr lang="en-US" sz="1600" b="1" dirty="0" smtClean="0">
                          <a:solidFill>
                            <a:schemeClr val="tx1"/>
                          </a:solidFill>
                        </a:rPr>
                        <a:t>   Total:</a:t>
                      </a:r>
                      <a:r>
                        <a:rPr lang="en-US" sz="1600" b="1" baseline="0" dirty="0" smtClean="0">
                          <a:solidFill>
                            <a:schemeClr val="tx1"/>
                          </a:solidFill>
                        </a:rPr>
                        <a:t>  Net Current Authority </a:t>
                      </a:r>
                      <a:endParaRPr lang="en-US" sz="1600" b="1" dirty="0">
                        <a:solidFill>
                          <a:schemeClr val="tx1"/>
                        </a:solidFill>
                      </a:endParaRPr>
                    </a:p>
                  </a:txBody>
                  <a:tcPr/>
                </a:tc>
                <a:tc>
                  <a:txBody>
                    <a:bodyPr/>
                    <a:lstStyle/>
                    <a:p>
                      <a:pPr algn="r"/>
                      <a:r>
                        <a:rPr lang="en-US" sz="1800" b="1" dirty="0" smtClean="0">
                          <a:solidFill>
                            <a:schemeClr val="tx1"/>
                          </a:solidFill>
                        </a:rPr>
                        <a:t>1,215,472</a:t>
                      </a:r>
                      <a:endParaRPr lang="en-US" sz="1800" b="1" dirty="0">
                        <a:solidFill>
                          <a:schemeClr val="tx1"/>
                        </a:solidFill>
                      </a:endParaRPr>
                    </a:p>
                  </a:txBody>
                  <a:tcPr/>
                </a:tc>
                <a:tc>
                  <a:txBody>
                    <a:bodyPr/>
                    <a:lstStyle/>
                    <a:p>
                      <a:pPr algn="r"/>
                      <a:r>
                        <a:rPr lang="en-US" sz="1800" b="1" dirty="0" smtClean="0">
                          <a:solidFill>
                            <a:schemeClr val="tx1"/>
                          </a:solidFill>
                        </a:rPr>
                        <a:t>1,209,394</a:t>
                      </a:r>
                      <a:endParaRPr lang="en-US" sz="1800" b="1" dirty="0">
                        <a:solidFill>
                          <a:schemeClr val="tx1"/>
                        </a:solidFill>
                      </a:endParaRPr>
                    </a:p>
                  </a:txBody>
                  <a:tcPr>
                    <a:solidFill>
                      <a:schemeClr val="bg1">
                        <a:lumMod val="65000"/>
                      </a:schemeClr>
                    </a:solidFill>
                  </a:tcPr>
                </a:tc>
                <a:tc>
                  <a:txBody>
                    <a:bodyPr/>
                    <a:lstStyle/>
                    <a:p>
                      <a:pPr algn="r"/>
                      <a:r>
                        <a:rPr lang="en-US" sz="1800" b="1" dirty="0" smtClean="0">
                          <a:solidFill>
                            <a:schemeClr val="tx1"/>
                          </a:solidFill>
                        </a:rPr>
                        <a:t>1,250,894</a:t>
                      </a:r>
                      <a:endParaRPr lang="en-US" sz="1800" b="1" dirty="0">
                        <a:solidFill>
                          <a:schemeClr val="tx1"/>
                        </a:solidFill>
                      </a:endParaRPr>
                    </a:p>
                  </a:txBody>
                  <a:tcPr/>
                </a:tc>
                <a:tc>
                  <a:txBody>
                    <a:bodyPr/>
                    <a:lstStyle/>
                    <a:p>
                      <a:pPr algn="r"/>
                      <a:r>
                        <a:rPr lang="en-US" sz="1800" b="1" dirty="0" smtClean="0">
                          <a:solidFill>
                            <a:schemeClr val="tx1"/>
                          </a:solidFill>
                        </a:rPr>
                        <a:t>1,056,017</a:t>
                      </a:r>
                      <a:endParaRPr lang="en-US" sz="1800" b="1" dirty="0">
                        <a:solidFill>
                          <a:schemeClr val="tx1"/>
                        </a:solidFill>
                      </a:endParaRPr>
                    </a:p>
                  </a:txBody>
                  <a:tcPr/>
                </a:tc>
              </a:tr>
            </a:tbl>
          </a:graphicData>
        </a:graphic>
      </p:graphicFrame>
      <p:sp>
        <p:nvSpPr>
          <p:cNvPr id="2" name="TextBox 1"/>
          <p:cNvSpPr txBox="1"/>
          <p:nvPr/>
        </p:nvSpPr>
        <p:spPr>
          <a:xfrm>
            <a:off x="126124" y="5853052"/>
            <a:ext cx="8858077" cy="830997"/>
          </a:xfrm>
          <a:prstGeom prst="rect">
            <a:avLst/>
          </a:prstGeom>
          <a:noFill/>
        </p:spPr>
        <p:txBody>
          <a:bodyPr wrap="square" rtlCol="0">
            <a:spAutoFit/>
          </a:bodyPr>
          <a:lstStyle/>
          <a:p>
            <a:r>
              <a:rPr lang="en-US" sz="1200" baseline="30000" dirty="0" smtClean="0">
                <a:solidFill>
                  <a:schemeClr val="bg1"/>
                </a:solidFill>
              </a:rPr>
              <a:t>1/</a:t>
            </a:r>
            <a:r>
              <a:rPr lang="en-US" sz="1200" dirty="0" smtClean="0">
                <a:solidFill>
                  <a:schemeClr val="bg1"/>
                </a:solidFill>
              </a:rPr>
              <a:t>FY 2016 included $166.332 million in additional funds provided by Congress, and FY 2017 includes $200.341 million in additional funds provided by Congress</a:t>
            </a:r>
          </a:p>
          <a:p>
            <a:r>
              <a:rPr lang="en-US" sz="1200" baseline="30000" dirty="0" smtClean="0">
                <a:solidFill>
                  <a:schemeClr val="bg1"/>
                </a:solidFill>
              </a:rPr>
              <a:t>2/</a:t>
            </a:r>
            <a:r>
              <a:rPr lang="en-US" sz="1200" dirty="0" smtClean="0">
                <a:solidFill>
                  <a:schemeClr val="bg1"/>
                </a:solidFill>
              </a:rPr>
              <a:t>The FY 2017 Annualized CR total is a formula based on FY 2016</a:t>
            </a:r>
          </a:p>
          <a:p>
            <a:r>
              <a:rPr lang="en-US" sz="1200" dirty="0" smtClean="0">
                <a:solidFill>
                  <a:schemeClr val="bg1"/>
                </a:solidFill>
              </a:rPr>
              <a:t>    Enacted totals</a:t>
            </a:r>
            <a:endParaRPr lang="en-US" sz="1200" baseline="30000" dirty="0">
              <a:solidFill>
                <a:schemeClr val="bg1"/>
              </a:solidFill>
            </a:endParaRPr>
          </a:p>
        </p:txBody>
      </p:sp>
    </p:spTree>
    <p:extLst>
      <p:ext uri="{BB962C8B-B14F-4D97-AF65-F5344CB8AC3E}">
        <p14:creationId xmlns:p14="http://schemas.microsoft.com/office/powerpoint/2010/main" val="2307560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1565457242"/>
              </p:ext>
            </p:extLst>
          </p:nvPr>
        </p:nvGraphicFramePr>
        <p:xfrm>
          <a:off x="685799" y="990600"/>
          <a:ext cx="8001000" cy="4979276"/>
        </p:xfrm>
        <a:graphic>
          <a:graphicData uri="http://schemas.openxmlformats.org/drawingml/2006/chart">
            <c:chart xmlns:c="http://schemas.openxmlformats.org/drawingml/2006/chart" xmlns:r="http://schemas.openxmlformats.org/officeDocument/2006/relationships" r:id="rId3"/>
          </a:graphicData>
        </a:graphic>
      </p:graphicFrame>
      <p:sp>
        <p:nvSpPr>
          <p:cNvPr id="11269" name="Rectangle 2"/>
          <p:cNvSpPr>
            <a:spLocks noChangeArrowheads="1"/>
          </p:cNvSpPr>
          <p:nvPr/>
        </p:nvSpPr>
        <p:spPr bwMode="auto">
          <a:xfrm>
            <a:off x="457200" y="63578"/>
            <a:ext cx="7808027" cy="1261884"/>
          </a:xfrm>
          <a:prstGeom prst="rect">
            <a:avLst/>
          </a:prstGeom>
          <a:noFill/>
          <a:ln w="9525">
            <a:noFill/>
            <a:miter lim="800000"/>
            <a:headEnd/>
            <a:tailEnd/>
          </a:ln>
        </p:spPr>
        <p:txBody>
          <a:bodyPr wrap="square">
            <a:spAutoFit/>
          </a:bodyPr>
          <a:lstStyle/>
          <a:p>
            <a:pPr defTabSz="914400" eaLnBrk="0" fontAlgn="base" hangingPunct="0">
              <a:spcBef>
                <a:spcPct val="0"/>
              </a:spcBef>
              <a:spcAft>
                <a:spcPct val="0"/>
              </a:spcAft>
              <a:defRPr/>
            </a:pPr>
            <a:r>
              <a:rPr lang="en-US" sz="3600" b="1" dirty="0">
                <a:solidFill>
                  <a:srgbClr val="FFFFFF"/>
                </a:solidFill>
                <a:latin typeface="Arial" charset="0"/>
              </a:rPr>
              <a:t>FY </a:t>
            </a:r>
            <a:r>
              <a:rPr lang="en-US" sz="3600" b="1" dirty="0" smtClean="0">
                <a:solidFill>
                  <a:srgbClr val="FFFFFF"/>
                </a:solidFill>
                <a:latin typeface="Arial" charset="0"/>
              </a:rPr>
              <a:t>2018 </a:t>
            </a:r>
            <a:r>
              <a:rPr lang="en-US" sz="3600" b="1" dirty="0">
                <a:solidFill>
                  <a:srgbClr val="FFFFFF"/>
                </a:solidFill>
                <a:latin typeface="Arial" charset="0"/>
              </a:rPr>
              <a:t>President’s Budget </a:t>
            </a:r>
          </a:p>
          <a:p>
            <a:pPr defTabSz="914400" eaLnBrk="0" fontAlgn="base" hangingPunct="0">
              <a:spcBef>
                <a:spcPct val="0"/>
              </a:spcBef>
              <a:spcAft>
                <a:spcPct val="0"/>
              </a:spcAft>
              <a:defRPr/>
            </a:pPr>
            <a:r>
              <a:rPr lang="en-US" sz="2000" b="1" dirty="0">
                <a:solidFill>
                  <a:srgbClr val="FFFFFF"/>
                </a:solidFill>
                <a:latin typeface="Arial" charset="0"/>
              </a:rPr>
              <a:t>Total = $</a:t>
            </a:r>
            <a:r>
              <a:rPr lang="en-US" sz="2000" b="1" dirty="0" smtClean="0">
                <a:solidFill>
                  <a:srgbClr val="FFFFFF"/>
                </a:solidFill>
                <a:latin typeface="Arial" charset="0"/>
              </a:rPr>
              <a:t>1,097.4  </a:t>
            </a:r>
            <a:r>
              <a:rPr lang="en-US" sz="2000" b="1" dirty="0">
                <a:solidFill>
                  <a:srgbClr val="FFFFFF"/>
                </a:solidFill>
                <a:latin typeface="Arial" charset="0"/>
              </a:rPr>
              <a:t>(in millions)</a:t>
            </a:r>
          </a:p>
          <a:p>
            <a:pPr defTabSz="914400" eaLnBrk="0" fontAlgn="base" hangingPunct="0">
              <a:spcBef>
                <a:spcPct val="0"/>
              </a:spcBef>
              <a:spcAft>
                <a:spcPct val="0"/>
              </a:spcAft>
              <a:defRPr/>
            </a:pPr>
            <a:endParaRPr lang="en-US" sz="2000" i="1" dirty="0">
              <a:solidFill>
                <a:srgbClr val="FFFFFF"/>
              </a:solidFill>
              <a:latin typeface="Arial" charset="0"/>
            </a:endParaRPr>
          </a:p>
        </p:txBody>
      </p:sp>
      <p:sp>
        <p:nvSpPr>
          <p:cNvPr id="4104" name="Text Box 7"/>
          <p:cNvSpPr txBox="1">
            <a:spLocks noChangeArrowheads="1"/>
          </p:cNvSpPr>
          <p:nvPr/>
        </p:nvSpPr>
        <p:spPr bwMode="auto">
          <a:xfrm>
            <a:off x="2819400" y="936115"/>
            <a:ext cx="1425113" cy="584775"/>
          </a:xfrm>
          <a:prstGeom prst="rect">
            <a:avLst/>
          </a:prstGeom>
          <a:noFill/>
          <a:ln w="9525">
            <a:noFill/>
            <a:miter lim="800000"/>
            <a:headEnd/>
            <a:tailEnd/>
          </a:ln>
        </p:spPr>
        <p:txBody>
          <a:bodyPr wrap="square">
            <a:spAutoFit/>
          </a:bodyPr>
          <a:lstStyle/>
          <a:p>
            <a:pPr algn="ctr" defTabSz="914400" eaLnBrk="0" fontAlgn="base" hangingPunct="0">
              <a:spcBef>
                <a:spcPct val="0"/>
              </a:spcBef>
              <a:spcAft>
                <a:spcPct val="0"/>
              </a:spcAft>
            </a:pPr>
            <a:r>
              <a:rPr lang="en-US" sz="1600" dirty="0">
                <a:solidFill>
                  <a:srgbClr val="FFFFFF"/>
                </a:solidFill>
                <a:latin typeface="Arial" charset="0"/>
              </a:rPr>
              <a:t>$</a:t>
            </a:r>
            <a:r>
              <a:rPr lang="en-US" sz="1600" b="1" dirty="0" smtClean="0">
                <a:solidFill>
                  <a:srgbClr val="FFFFFF"/>
                </a:solidFill>
                <a:latin typeface="Arial" charset="0"/>
              </a:rPr>
              <a:t>59.0</a:t>
            </a:r>
            <a:endParaRPr lang="en-US" sz="1600" b="1" dirty="0">
              <a:solidFill>
                <a:srgbClr val="FFFFFF"/>
              </a:solidFill>
              <a:latin typeface="Arial" charset="0"/>
            </a:endParaRPr>
          </a:p>
          <a:p>
            <a:pPr algn="ctr" defTabSz="914400" eaLnBrk="0" fontAlgn="base" hangingPunct="0">
              <a:spcBef>
                <a:spcPct val="0"/>
              </a:spcBef>
              <a:spcAft>
                <a:spcPct val="0"/>
              </a:spcAft>
            </a:pPr>
            <a:r>
              <a:rPr lang="en-US" sz="1600" b="1" dirty="0">
                <a:solidFill>
                  <a:srgbClr val="FFFFFF"/>
                </a:solidFill>
                <a:latin typeface="Arial" charset="0"/>
              </a:rPr>
              <a:t>P&amp;A</a:t>
            </a:r>
          </a:p>
        </p:txBody>
      </p:sp>
      <p:sp>
        <p:nvSpPr>
          <p:cNvPr id="4106" name="Line 9"/>
          <p:cNvSpPr>
            <a:spLocks noChangeShapeType="1"/>
          </p:cNvSpPr>
          <p:nvPr/>
        </p:nvSpPr>
        <p:spPr bwMode="auto">
          <a:xfrm>
            <a:off x="3610947" y="1524000"/>
            <a:ext cx="228600" cy="304800"/>
          </a:xfrm>
          <a:prstGeom prst="line">
            <a:avLst/>
          </a:prstGeom>
          <a:noFill/>
          <a:ln w="9525">
            <a:solidFill>
              <a:schemeClr val="bg1"/>
            </a:solidFill>
            <a:round/>
            <a:headEnd/>
            <a:tailEnd/>
          </a:ln>
        </p:spPr>
        <p:txBody>
          <a:bodyPr/>
          <a:lstStyle/>
          <a:p>
            <a:pPr defTabSz="914400" fontAlgn="base">
              <a:spcBef>
                <a:spcPct val="0"/>
              </a:spcBef>
              <a:spcAft>
                <a:spcPct val="0"/>
              </a:spcAft>
            </a:pPr>
            <a:endParaRPr lang="en-US" dirty="0">
              <a:solidFill>
                <a:srgbClr val="FFFFFF"/>
              </a:solidFill>
              <a:latin typeface="Arial" charset="0"/>
            </a:endParaRPr>
          </a:p>
        </p:txBody>
      </p:sp>
      <p:sp>
        <p:nvSpPr>
          <p:cNvPr id="14" name="Line 9"/>
          <p:cNvSpPr>
            <a:spLocks noChangeShapeType="1"/>
          </p:cNvSpPr>
          <p:nvPr/>
        </p:nvSpPr>
        <p:spPr bwMode="auto">
          <a:xfrm flipH="1">
            <a:off x="4495800" y="1524000"/>
            <a:ext cx="76200" cy="304800"/>
          </a:xfrm>
          <a:prstGeom prst="line">
            <a:avLst/>
          </a:prstGeom>
          <a:noFill/>
          <a:ln w="9525">
            <a:solidFill>
              <a:schemeClr val="bg1"/>
            </a:solidFill>
            <a:round/>
            <a:headEnd/>
            <a:tailEnd/>
          </a:ln>
        </p:spPr>
        <p:txBody>
          <a:bodyPr/>
          <a:lstStyle/>
          <a:p>
            <a:pPr defTabSz="914400" fontAlgn="base">
              <a:spcBef>
                <a:spcPct val="0"/>
              </a:spcBef>
              <a:spcAft>
                <a:spcPct val="0"/>
              </a:spcAft>
            </a:pPr>
            <a:endParaRPr lang="en-US" dirty="0">
              <a:solidFill>
                <a:srgbClr val="FFFFFF"/>
              </a:solidFill>
              <a:latin typeface="Arial" charset="0"/>
            </a:endParaRPr>
          </a:p>
        </p:txBody>
      </p:sp>
      <p:sp>
        <p:nvSpPr>
          <p:cNvPr id="16" name="Text Box 5"/>
          <p:cNvSpPr txBox="1">
            <a:spLocks noChangeArrowheads="1"/>
          </p:cNvSpPr>
          <p:nvPr/>
        </p:nvSpPr>
        <p:spPr bwMode="auto">
          <a:xfrm>
            <a:off x="3962400" y="3124200"/>
            <a:ext cx="1870080" cy="830997"/>
          </a:xfrm>
          <a:prstGeom prst="rect">
            <a:avLst/>
          </a:prstGeom>
          <a:noFill/>
          <a:ln w="9525">
            <a:noFill/>
            <a:miter lim="800000"/>
            <a:headEnd/>
            <a:tailEnd/>
          </a:ln>
        </p:spPr>
        <p:txBody>
          <a:bodyPr wrap="square">
            <a:spAutoFit/>
          </a:bodyPr>
          <a:lstStyle/>
          <a:p>
            <a:pPr algn="ctr" defTabSz="914400" eaLnBrk="0" fontAlgn="base" hangingPunct="0">
              <a:spcBef>
                <a:spcPct val="0"/>
              </a:spcBef>
              <a:spcAft>
                <a:spcPct val="0"/>
              </a:spcAft>
            </a:pPr>
            <a:r>
              <a:rPr lang="en-US" sz="1600" dirty="0" smtClean="0">
                <a:solidFill>
                  <a:srgbClr val="000000"/>
                </a:solidFill>
                <a:latin typeface="Arial" charset="0"/>
              </a:rPr>
              <a:t>$</a:t>
            </a:r>
            <a:r>
              <a:rPr lang="en-US" sz="1600" b="1" dirty="0" smtClean="0">
                <a:solidFill>
                  <a:srgbClr val="000000"/>
                </a:solidFill>
                <a:latin typeface="Arial" charset="0"/>
              </a:rPr>
              <a:t>960.0</a:t>
            </a:r>
          </a:p>
          <a:p>
            <a:pPr algn="ctr" defTabSz="914400" eaLnBrk="0" fontAlgn="base" hangingPunct="0">
              <a:spcBef>
                <a:spcPct val="0"/>
              </a:spcBef>
              <a:spcAft>
                <a:spcPct val="0"/>
              </a:spcAft>
            </a:pPr>
            <a:r>
              <a:rPr lang="en-US" sz="1600" b="1" dirty="0" smtClean="0">
                <a:solidFill>
                  <a:srgbClr val="000000"/>
                </a:solidFill>
                <a:latin typeface="Arial" charset="0"/>
              </a:rPr>
              <a:t>Water </a:t>
            </a:r>
            <a:r>
              <a:rPr lang="en-US" sz="1600" b="1" dirty="0">
                <a:solidFill>
                  <a:srgbClr val="000000"/>
                </a:solidFill>
                <a:latin typeface="Arial" charset="0"/>
              </a:rPr>
              <a:t>&amp; Related Resources</a:t>
            </a:r>
          </a:p>
        </p:txBody>
      </p:sp>
      <p:sp>
        <p:nvSpPr>
          <p:cNvPr id="19" name="Line 9"/>
          <p:cNvSpPr>
            <a:spLocks noChangeShapeType="1"/>
          </p:cNvSpPr>
          <p:nvPr/>
        </p:nvSpPr>
        <p:spPr bwMode="auto">
          <a:xfrm flipH="1">
            <a:off x="5069773" y="1496009"/>
            <a:ext cx="457200" cy="304800"/>
          </a:xfrm>
          <a:prstGeom prst="line">
            <a:avLst/>
          </a:prstGeom>
          <a:noFill/>
          <a:ln w="9525">
            <a:solidFill>
              <a:schemeClr val="bg1"/>
            </a:solidFill>
            <a:round/>
            <a:headEnd/>
            <a:tailEnd/>
          </a:ln>
        </p:spPr>
        <p:txBody>
          <a:bodyPr/>
          <a:lstStyle/>
          <a:p>
            <a:pPr defTabSz="914400" fontAlgn="base">
              <a:spcBef>
                <a:spcPct val="0"/>
              </a:spcBef>
              <a:spcAft>
                <a:spcPct val="0"/>
              </a:spcAft>
            </a:pPr>
            <a:endParaRPr lang="en-US" dirty="0">
              <a:solidFill>
                <a:srgbClr val="FFFFFF"/>
              </a:solidFill>
              <a:latin typeface="Arial" charset="0"/>
            </a:endParaRPr>
          </a:p>
        </p:txBody>
      </p:sp>
      <p:sp>
        <p:nvSpPr>
          <p:cNvPr id="2" name="TextBox 1"/>
          <p:cNvSpPr txBox="1"/>
          <p:nvPr/>
        </p:nvSpPr>
        <p:spPr>
          <a:xfrm>
            <a:off x="685799" y="5969876"/>
            <a:ext cx="8332077" cy="584775"/>
          </a:xfrm>
          <a:prstGeom prst="rect">
            <a:avLst/>
          </a:prstGeom>
          <a:noFill/>
        </p:spPr>
        <p:txBody>
          <a:bodyPr wrap="square" rtlCol="0">
            <a:spAutoFit/>
          </a:bodyPr>
          <a:lstStyle/>
          <a:p>
            <a:r>
              <a:rPr lang="en-US" sz="1600" dirty="0" smtClean="0">
                <a:solidFill>
                  <a:schemeClr val="bg1"/>
                </a:solidFill>
              </a:rPr>
              <a:t>*W&amp;RR includes $98.6 million for Indian Water Rights Settlements and $34.0 million for San Joaquin River Restoration</a:t>
            </a:r>
            <a:endParaRPr lang="en-US" sz="1600" dirty="0">
              <a:solidFill>
                <a:schemeClr val="bg1"/>
              </a:solidFill>
            </a:endParaRPr>
          </a:p>
        </p:txBody>
      </p:sp>
    </p:spTree>
    <p:extLst>
      <p:ext uri="{BB962C8B-B14F-4D97-AF65-F5344CB8AC3E}">
        <p14:creationId xmlns:p14="http://schemas.microsoft.com/office/powerpoint/2010/main" val="831729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1592540449"/>
              </p:ext>
            </p:extLst>
          </p:nvPr>
        </p:nvGraphicFramePr>
        <p:xfrm>
          <a:off x="838200" y="1143000"/>
          <a:ext cx="7772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3318" name="Text Box 10"/>
          <p:cNvSpPr txBox="1">
            <a:spLocks noChangeArrowheads="1"/>
          </p:cNvSpPr>
          <p:nvPr/>
        </p:nvSpPr>
        <p:spPr bwMode="auto">
          <a:xfrm>
            <a:off x="228600" y="1828800"/>
            <a:ext cx="1676400" cy="1200329"/>
          </a:xfrm>
          <a:prstGeom prst="rect">
            <a:avLst/>
          </a:prstGeom>
          <a:noFill/>
          <a:ln w="9525" algn="ctr">
            <a:noFill/>
            <a:miter lim="800000"/>
            <a:headEnd/>
            <a:tailEnd/>
          </a:ln>
        </p:spPr>
        <p:txBody>
          <a:bodyPr>
            <a:spAutoFit/>
          </a:bodyPr>
          <a:lstStyle/>
          <a:p>
            <a:pPr algn="ctr" defTabSz="914400" fontAlgn="base">
              <a:spcBef>
                <a:spcPct val="50000"/>
              </a:spcBef>
              <a:spcAft>
                <a:spcPct val="0"/>
              </a:spcAft>
            </a:pPr>
            <a:r>
              <a:rPr lang="en-US" sz="1600" b="1" dirty="0">
                <a:solidFill>
                  <a:srgbClr val="FFFFFF"/>
                </a:solidFill>
                <a:latin typeface="Arial" charset="0"/>
              </a:rPr>
              <a:t>OPERATIONS, MAINT. &amp; REHAB</a:t>
            </a:r>
          </a:p>
          <a:p>
            <a:pPr algn="ctr" defTabSz="914400" fontAlgn="base">
              <a:spcBef>
                <a:spcPct val="50000"/>
              </a:spcBef>
              <a:spcAft>
                <a:spcPct val="0"/>
              </a:spcAft>
            </a:pPr>
            <a:r>
              <a:rPr lang="en-US" sz="1600" dirty="0" smtClean="0">
                <a:solidFill>
                  <a:srgbClr val="FFFFFF"/>
                </a:solidFill>
                <a:latin typeface="Arial" charset="0"/>
              </a:rPr>
              <a:t>$449.2</a:t>
            </a:r>
            <a:endParaRPr lang="en-US" sz="1600" dirty="0">
              <a:solidFill>
                <a:srgbClr val="FFFFFF"/>
              </a:solidFill>
              <a:latin typeface="Arial" charset="0"/>
            </a:endParaRPr>
          </a:p>
        </p:txBody>
      </p:sp>
      <p:sp>
        <p:nvSpPr>
          <p:cNvPr id="13319" name="Text Box 13"/>
          <p:cNvSpPr txBox="1">
            <a:spLocks noChangeArrowheads="1"/>
          </p:cNvSpPr>
          <p:nvPr/>
        </p:nvSpPr>
        <p:spPr bwMode="auto">
          <a:xfrm>
            <a:off x="6312023" y="1351746"/>
            <a:ext cx="2717677" cy="954107"/>
          </a:xfrm>
          <a:prstGeom prst="rect">
            <a:avLst/>
          </a:prstGeom>
          <a:noFill/>
          <a:ln w="9525" algn="ctr">
            <a:noFill/>
            <a:miter lim="800000"/>
            <a:headEnd/>
            <a:tailEnd/>
          </a:ln>
        </p:spPr>
        <p:txBody>
          <a:bodyPr wrap="square">
            <a:spAutoFit/>
          </a:bodyPr>
          <a:lstStyle/>
          <a:p>
            <a:pPr algn="ctr" defTabSz="914400" fontAlgn="base">
              <a:spcBef>
                <a:spcPct val="50000"/>
              </a:spcBef>
              <a:spcAft>
                <a:spcPct val="0"/>
              </a:spcAft>
            </a:pPr>
            <a:r>
              <a:rPr lang="en-US" sz="1600" b="1" dirty="0">
                <a:solidFill>
                  <a:srgbClr val="FFFFFF"/>
                </a:solidFill>
                <a:latin typeface="Arial" charset="0"/>
              </a:rPr>
              <a:t>RESOURCES MGMT &amp; </a:t>
            </a:r>
            <a:r>
              <a:rPr lang="en-US" sz="1600" b="1" dirty="0" smtClean="0">
                <a:solidFill>
                  <a:srgbClr val="FFFFFF"/>
                </a:solidFill>
                <a:latin typeface="Arial" charset="0"/>
              </a:rPr>
              <a:t>DEVELOPMENT</a:t>
            </a:r>
            <a:endParaRPr lang="en-US" sz="1600" b="1" dirty="0">
              <a:solidFill>
                <a:srgbClr val="FFFFFF"/>
              </a:solidFill>
              <a:latin typeface="Arial" charset="0"/>
            </a:endParaRPr>
          </a:p>
          <a:p>
            <a:pPr algn="ctr" defTabSz="914400" fontAlgn="base">
              <a:spcBef>
                <a:spcPct val="50000"/>
              </a:spcBef>
              <a:spcAft>
                <a:spcPct val="0"/>
              </a:spcAft>
            </a:pPr>
            <a:r>
              <a:rPr lang="en-US" sz="1600" dirty="0" smtClean="0">
                <a:solidFill>
                  <a:srgbClr val="FFFFFF"/>
                </a:solidFill>
                <a:latin typeface="Arial" charset="0"/>
              </a:rPr>
              <a:t>$510.8</a:t>
            </a:r>
            <a:endParaRPr lang="en-US" sz="1600" dirty="0">
              <a:solidFill>
                <a:srgbClr val="FFFFFF"/>
              </a:solidFill>
              <a:latin typeface="Arial" charset="0"/>
            </a:endParaRPr>
          </a:p>
        </p:txBody>
      </p:sp>
      <p:sp>
        <p:nvSpPr>
          <p:cNvPr id="13320" name="Line 15"/>
          <p:cNvSpPr>
            <a:spLocks noChangeShapeType="1"/>
          </p:cNvSpPr>
          <p:nvPr/>
        </p:nvSpPr>
        <p:spPr bwMode="auto">
          <a:xfrm flipV="1">
            <a:off x="1447800" y="2590800"/>
            <a:ext cx="1219200" cy="152400"/>
          </a:xfrm>
          <a:prstGeom prst="line">
            <a:avLst/>
          </a:prstGeom>
          <a:noFill/>
          <a:ln w="9525">
            <a:solidFill>
              <a:srgbClr val="FFFFFF"/>
            </a:solidFill>
            <a:round/>
            <a:headEnd/>
            <a:tailEnd type="triangle" w="med" len="med"/>
          </a:ln>
        </p:spPr>
        <p:txBody>
          <a:bodyPr wrap="square">
            <a:spAutoFit/>
          </a:bodyPr>
          <a:lstStyle/>
          <a:p>
            <a:pPr defTabSz="914400" fontAlgn="base">
              <a:spcBef>
                <a:spcPct val="0"/>
              </a:spcBef>
              <a:spcAft>
                <a:spcPct val="0"/>
              </a:spcAft>
            </a:pPr>
            <a:endParaRPr lang="en-US" dirty="0">
              <a:solidFill>
                <a:srgbClr val="FFFFFF"/>
              </a:solidFill>
              <a:latin typeface="Arial" charset="0"/>
            </a:endParaRPr>
          </a:p>
        </p:txBody>
      </p:sp>
      <p:sp>
        <p:nvSpPr>
          <p:cNvPr id="13321" name="Line 14"/>
          <p:cNvSpPr>
            <a:spLocks noChangeShapeType="1"/>
          </p:cNvSpPr>
          <p:nvPr/>
        </p:nvSpPr>
        <p:spPr bwMode="auto">
          <a:xfrm>
            <a:off x="1447800" y="2743200"/>
            <a:ext cx="1676400" cy="1295400"/>
          </a:xfrm>
          <a:prstGeom prst="line">
            <a:avLst/>
          </a:prstGeom>
          <a:noFill/>
          <a:ln w="9525">
            <a:solidFill>
              <a:schemeClr val="bg1"/>
            </a:solidFill>
            <a:round/>
            <a:headEnd/>
            <a:tailEnd type="triangle" w="med" len="med"/>
          </a:ln>
        </p:spPr>
        <p:txBody>
          <a:bodyPr wrap="square">
            <a:spAutoFit/>
          </a:bodyPr>
          <a:lstStyle/>
          <a:p>
            <a:pPr defTabSz="914400" fontAlgn="base">
              <a:spcBef>
                <a:spcPct val="0"/>
              </a:spcBef>
              <a:spcAft>
                <a:spcPct val="0"/>
              </a:spcAft>
            </a:pPr>
            <a:endParaRPr lang="en-US" dirty="0">
              <a:solidFill>
                <a:srgbClr val="FFFFFF"/>
              </a:solidFill>
              <a:latin typeface="Arial" charset="0"/>
            </a:endParaRPr>
          </a:p>
        </p:txBody>
      </p:sp>
      <p:sp>
        <p:nvSpPr>
          <p:cNvPr id="13322" name="Line 16"/>
          <p:cNvSpPr>
            <a:spLocks noChangeShapeType="1"/>
          </p:cNvSpPr>
          <p:nvPr/>
        </p:nvSpPr>
        <p:spPr bwMode="auto">
          <a:xfrm flipH="1">
            <a:off x="6172200" y="2498766"/>
            <a:ext cx="1818048" cy="1798914"/>
          </a:xfrm>
          <a:prstGeom prst="line">
            <a:avLst/>
          </a:prstGeom>
          <a:noFill/>
          <a:ln w="9525">
            <a:solidFill>
              <a:schemeClr val="bg1"/>
            </a:solidFill>
            <a:round/>
            <a:headEnd/>
            <a:tailEnd type="triangle" w="med" len="med"/>
          </a:ln>
        </p:spPr>
        <p:txBody>
          <a:bodyPr wrap="square">
            <a:spAutoFit/>
          </a:bodyPr>
          <a:lstStyle/>
          <a:p>
            <a:pPr defTabSz="914400" fontAlgn="base">
              <a:spcBef>
                <a:spcPct val="0"/>
              </a:spcBef>
              <a:spcAft>
                <a:spcPct val="0"/>
              </a:spcAft>
            </a:pPr>
            <a:endParaRPr lang="en-US" dirty="0">
              <a:solidFill>
                <a:srgbClr val="FFFFFF"/>
              </a:solidFill>
              <a:latin typeface="Arial" charset="0"/>
            </a:endParaRPr>
          </a:p>
        </p:txBody>
      </p:sp>
      <p:sp>
        <p:nvSpPr>
          <p:cNvPr id="13323" name="Line 17"/>
          <p:cNvSpPr>
            <a:spLocks noChangeShapeType="1"/>
          </p:cNvSpPr>
          <p:nvPr/>
        </p:nvSpPr>
        <p:spPr bwMode="auto">
          <a:xfrm flipH="1">
            <a:off x="6312023" y="2498766"/>
            <a:ext cx="1644464" cy="1306601"/>
          </a:xfrm>
          <a:prstGeom prst="line">
            <a:avLst/>
          </a:prstGeom>
          <a:noFill/>
          <a:ln w="9525">
            <a:solidFill>
              <a:schemeClr val="bg1"/>
            </a:solidFill>
            <a:round/>
            <a:headEnd/>
            <a:tailEnd type="triangle" w="med" len="med"/>
          </a:ln>
        </p:spPr>
        <p:txBody>
          <a:bodyPr wrap="square">
            <a:spAutoFit/>
          </a:bodyPr>
          <a:lstStyle/>
          <a:p>
            <a:pPr defTabSz="914400" fontAlgn="base">
              <a:spcBef>
                <a:spcPct val="0"/>
              </a:spcBef>
              <a:spcAft>
                <a:spcPct val="0"/>
              </a:spcAft>
            </a:pPr>
            <a:endParaRPr lang="en-US" dirty="0">
              <a:solidFill>
                <a:srgbClr val="FFFFFF"/>
              </a:solidFill>
              <a:latin typeface="Arial" charset="0"/>
            </a:endParaRPr>
          </a:p>
        </p:txBody>
      </p:sp>
      <p:sp>
        <p:nvSpPr>
          <p:cNvPr id="13324" name="Line 18"/>
          <p:cNvSpPr>
            <a:spLocks noChangeShapeType="1"/>
          </p:cNvSpPr>
          <p:nvPr/>
        </p:nvSpPr>
        <p:spPr bwMode="auto">
          <a:xfrm flipH="1">
            <a:off x="6172200" y="2494607"/>
            <a:ext cx="1784287" cy="172393"/>
          </a:xfrm>
          <a:prstGeom prst="line">
            <a:avLst/>
          </a:prstGeom>
          <a:noFill/>
          <a:ln w="9525">
            <a:solidFill>
              <a:schemeClr val="bg1"/>
            </a:solidFill>
            <a:round/>
            <a:headEnd/>
            <a:tailEnd type="triangle" w="med" len="med"/>
          </a:ln>
        </p:spPr>
        <p:txBody>
          <a:bodyPr wrap="square">
            <a:spAutoFit/>
          </a:bodyPr>
          <a:lstStyle/>
          <a:p>
            <a:pPr defTabSz="914400" fontAlgn="base">
              <a:spcBef>
                <a:spcPct val="0"/>
              </a:spcBef>
              <a:spcAft>
                <a:spcPct val="0"/>
              </a:spcAft>
            </a:pPr>
            <a:endParaRPr lang="en-US" dirty="0">
              <a:solidFill>
                <a:srgbClr val="FFFFFF"/>
              </a:solidFill>
              <a:latin typeface="Arial" charset="0"/>
            </a:endParaRPr>
          </a:p>
        </p:txBody>
      </p:sp>
      <p:sp>
        <p:nvSpPr>
          <p:cNvPr id="15" name="Rectangle 2"/>
          <p:cNvSpPr>
            <a:spLocks noChangeArrowheads="1"/>
          </p:cNvSpPr>
          <p:nvPr/>
        </p:nvSpPr>
        <p:spPr bwMode="auto">
          <a:xfrm>
            <a:off x="457200" y="63578"/>
            <a:ext cx="7808027" cy="1323439"/>
          </a:xfrm>
          <a:prstGeom prst="rect">
            <a:avLst/>
          </a:prstGeom>
          <a:noFill/>
          <a:ln w="9525">
            <a:noFill/>
            <a:miter lim="800000"/>
            <a:headEnd/>
            <a:tailEnd/>
          </a:ln>
        </p:spPr>
        <p:txBody>
          <a:bodyPr wrap="square">
            <a:spAutoFit/>
          </a:bodyPr>
          <a:lstStyle/>
          <a:p>
            <a:pPr defTabSz="914400" eaLnBrk="0" fontAlgn="base" hangingPunct="0">
              <a:spcBef>
                <a:spcPct val="0"/>
              </a:spcBef>
              <a:spcAft>
                <a:spcPct val="0"/>
              </a:spcAft>
            </a:pPr>
            <a:r>
              <a:rPr lang="en-US" sz="3600" b="1" dirty="0">
                <a:solidFill>
                  <a:srgbClr val="FFFFFF"/>
                </a:solidFill>
                <a:latin typeface="Arial" charset="0"/>
              </a:rPr>
              <a:t>FY </a:t>
            </a:r>
            <a:r>
              <a:rPr lang="en-US" sz="3600" b="1" dirty="0" smtClean="0">
                <a:solidFill>
                  <a:srgbClr val="FFFFFF"/>
                </a:solidFill>
                <a:latin typeface="Arial" charset="0"/>
              </a:rPr>
              <a:t>2018 </a:t>
            </a:r>
            <a:r>
              <a:rPr lang="en-US" sz="3600" b="1" dirty="0">
                <a:solidFill>
                  <a:srgbClr val="FFFFFF"/>
                </a:solidFill>
                <a:latin typeface="Arial" charset="0"/>
              </a:rPr>
              <a:t>President’s Budget</a:t>
            </a:r>
          </a:p>
          <a:p>
            <a:pPr defTabSz="914400" eaLnBrk="0" fontAlgn="base" hangingPunct="0">
              <a:spcBef>
                <a:spcPct val="0"/>
              </a:spcBef>
              <a:spcAft>
                <a:spcPct val="0"/>
              </a:spcAft>
            </a:pPr>
            <a:r>
              <a:rPr lang="en-US" sz="2400" b="1" dirty="0">
                <a:solidFill>
                  <a:srgbClr val="FFFFFF"/>
                </a:solidFill>
                <a:latin typeface="Arial" charset="0"/>
              </a:rPr>
              <a:t>Water &amp; Related Resources</a:t>
            </a:r>
          </a:p>
          <a:p>
            <a:pPr defTabSz="914400" eaLnBrk="0" fontAlgn="base" hangingPunct="0">
              <a:spcBef>
                <a:spcPct val="0"/>
              </a:spcBef>
              <a:spcAft>
                <a:spcPct val="0"/>
              </a:spcAft>
            </a:pPr>
            <a:r>
              <a:rPr lang="en-US" sz="2000" b="1" dirty="0">
                <a:solidFill>
                  <a:srgbClr val="FFFFFF"/>
                </a:solidFill>
                <a:latin typeface="Arial" charset="0"/>
              </a:rPr>
              <a:t>Total = </a:t>
            </a:r>
            <a:r>
              <a:rPr lang="en-US" sz="2000" b="1" dirty="0" smtClean="0">
                <a:solidFill>
                  <a:srgbClr val="FFFFFF"/>
                </a:solidFill>
                <a:latin typeface="Arial" charset="0"/>
              </a:rPr>
              <a:t>$960.0 </a:t>
            </a:r>
            <a:r>
              <a:rPr lang="en-US" sz="2000" b="1" dirty="0">
                <a:solidFill>
                  <a:srgbClr val="FFFFFF"/>
                </a:solidFill>
                <a:latin typeface="Arial" charset="0"/>
              </a:rPr>
              <a:t>(in millions)</a:t>
            </a:r>
          </a:p>
        </p:txBody>
      </p:sp>
    </p:spTree>
    <p:extLst>
      <p:ext uri="{BB962C8B-B14F-4D97-AF65-F5344CB8AC3E}">
        <p14:creationId xmlns:p14="http://schemas.microsoft.com/office/powerpoint/2010/main" val="2322262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E4035CE421444EA927991FC11A1462" ma:contentTypeVersion="2" ma:contentTypeDescription="Create a new document." ma:contentTypeScope="" ma:versionID="0e2e6cc08d61548d2b19121bb6e57dd1">
  <xsd:schema xmlns:xsd="http://www.w3.org/2001/XMLSchema" xmlns:xs="http://www.w3.org/2001/XMLSchema" xmlns:p="http://schemas.microsoft.com/office/2006/metadata/properties" targetNamespace="http://schemas.microsoft.com/office/2006/metadata/properties" ma:root="true" ma:fieldsID="b3f239a318a8435337186283e17b199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1C2078-5257-4252-ADEE-4A9FED095C00}">
  <ds:schemaRefs>
    <ds:schemaRef ds:uri="http://schemas.microsoft.com/sharepoint/v3/contenttype/forms"/>
  </ds:schemaRefs>
</ds:datastoreItem>
</file>

<file path=customXml/itemProps2.xml><?xml version="1.0" encoding="utf-8"?>
<ds:datastoreItem xmlns:ds="http://schemas.openxmlformats.org/officeDocument/2006/customXml" ds:itemID="{5BCBE340-8EF6-49CE-949C-0AC169B4B4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64139FC-D604-4480-9081-FBFC3679FC08}">
  <ds:schemaRefs>
    <ds:schemaRef ds:uri="http://schemas.microsoft.com/office/2006/metadata/properties"/>
    <ds:schemaRef ds:uri="http://schemas.microsoft.com/office/2006/documentManagement/types"/>
    <ds:schemaRef ds:uri="http://purl.org/dc/dcmitype/"/>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5440</TotalTime>
  <Words>2687</Words>
  <Application>Microsoft Office PowerPoint</Application>
  <PresentationFormat>On-screen Show (4:3)</PresentationFormat>
  <Paragraphs>435</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.HelveticaNeueDeskInterface-Regular</vt:lpstr>
      <vt:lpstr>Arial</vt:lpstr>
      <vt:lpstr>Calibri</vt:lpstr>
      <vt:lpstr>Times</vt:lpstr>
      <vt:lpstr>Times New Roman</vt:lpstr>
      <vt:lpstr>Default Design</vt:lpstr>
      <vt:lpstr>PowerPoint Presentation</vt:lpstr>
      <vt:lpstr>PowerPoint Presentation</vt:lpstr>
      <vt:lpstr>Reclamation in the West</vt:lpstr>
      <vt:lpstr>Reclamation and the Economy</vt:lpstr>
      <vt:lpstr>FY 2018 Secretarial Initiatives and Other Top Priorities</vt:lpstr>
      <vt:lpstr>PowerPoint Presentation</vt:lpstr>
      <vt:lpstr>FY 2018 President’s Budget  (in thousands)</vt:lpstr>
      <vt:lpstr>PowerPoint Presentation</vt:lpstr>
      <vt:lpstr>PowerPoint Presentation</vt:lpstr>
      <vt:lpstr>Energy</vt:lpstr>
      <vt:lpstr>Land and Water Stewardship</vt:lpstr>
      <vt:lpstr>WaterSMART Program</vt:lpstr>
      <vt:lpstr>PowerPoint Presentation</vt:lpstr>
      <vt:lpstr>FY 2018 Indian Water Rights Settlements (in thousands)</vt:lpstr>
      <vt:lpstr>Recreation and Sporting</vt:lpstr>
      <vt:lpstr>PowerPoint Presentation</vt:lpstr>
      <vt:lpstr>PowerPoint Presentation</vt:lpstr>
      <vt:lpstr>Management and Efficiencies</vt:lpstr>
      <vt:lpstr>Invasive Species</vt:lpstr>
      <vt:lpstr>PowerPoint Presentation</vt:lpstr>
      <vt:lpstr>Colorado River </vt:lpstr>
      <vt:lpstr>Research and Development</vt:lpstr>
      <vt:lpstr>Rural Water Projects</vt:lpstr>
      <vt:lpstr>Additional FY 2017 Funding of $179.3 Million - Spending Plan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Wright</dc:creator>
  <cp:lastModifiedBy>Paventy, Christopher G</cp:lastModifiedBy>
  <cp:revision>206</cp:revision>
  <cp:lastPrinted>2016-02-06T23:48:37Z</cp:lastPrinted>
  <dcterms:created xsi:type="dcterms:W3CDTF">2015-12-29T19:47:53Z</dcterms:created>
  <dcterms:modified xsi:type="dcterms:W3CDTF">2017-05-30T20:22:24Z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0x0101009AE4035CE421444EA927991FC11A1462</vt:lpwstr>
  </property>
</Properties>
</file>